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69" r:id="rId16"/>
    <p:sldId id="270" r:id="rId17"/>
    <p:sldId id="271" r:id="rId18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20"/>
    </p:embeddedFont>
    <p:embeddedFont>
      <p:font typeface="Inter" panose="02000503000000020004" pitchFamily="2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0D9488"/>
    <a:srgbClr val="FF92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36"/>
    <p:restoredTop sz="94719"/>
  </p:normalViewPr>
  <p:slideViewPr>
    <p:cSldViewPr snapToGrid="0">
      <p:cViewPr varScale="1">
        <p:scale>
          <a:sx n="202" d="100"/>
          <a:sy n="202" d="100"/>
        </p:scale>
        <p:origin x="752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a186a3442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a186a3442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a186a34424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a186a34424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a186a34424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a186a34424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a186a34424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a186a34424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a186a34424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a186a34424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>
          <a:extLst>
            <a:ext uri="{FF2B5EF4-FFF2-40B4-BE49-F238E27FC236}">
              <a16:creationId xmlns:a16="http://schemas.microsoft.com/office/drawing/2014/main" id="{54923A6B-A46D-1C44-9DBC-1D227D54F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a186a34424_0_62:notes">
            <a:extLst>
              <a:ext uri="{FF2B5EF4-FFF2-40B4-BE49-F238E27FC236}">
                <a16:creationId xmlns:a16="http://schemas.microsoft.com/office/drawing/2014/main" id="{D65194DF-5BDA-C3CD-F5AA-C3A3B8E3D2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a186a34424_0_62:notes">
            <a:extLst>
              <a:ext uri="{FF2B5EF4-FFF2-40B4-BE49-F238E27FC236}">
                <a16:creationId xmlns:a16="http://schemas.microsoft.com/office/drawing/2014/main" id="{4302D459-CB10-FD1A-BFAD-DA78D7ABC1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291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a186a3442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a186a3442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a186a34424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a186a34424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a186a34424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a186a34424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a186a3442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a186a3442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a186a3442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a186a3442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a186a3442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a186a34424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a186a3442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a186a34424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a186a3442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a186a3442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a186a34424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a186a34424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a186a3442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a186a34424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a186a34424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a186a34424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683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55600" algn="ctr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024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D9488"/>
              </a:buClr>
              <a:buSzPts val="3600"/>
              <a:buFont typeface="Inter"/>
              <a:buNone/>
              <a:defRPr sz="3600" b="1">
                <a:solidFill>
                  <a:srgbClr val="0D9488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024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200"/>
              <a:buFont typeface="Inter"/>
              <a:buChar char="●"/>
              <a:defRPr sz="220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Char char="○"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3640" dirty="0"/>
              <a:t>Баланс сил как механизм формирования сообществ в</a:t>
            </a:r>
            <a:endParaRPr sz="364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640" dirty="0"/>
              <a:t>случайных графах</a:t>
            </a:r>
            <a:endParaRPr sz="3640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32771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/>
              <a:t>Иван Кобзев, ВМК МГУ им. М. В. Ломоносова</a:t>
            </a:r>
            <a:endParaRPr sz="1600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/>
              <a:t>Научный руководитель: д.ф.-м.н., проф. В. В. Ульянов</a:t>
            </a:r>
            <a:endParaRPr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Гамильтониан выбранной модели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Google Shape;143;p22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11700" y="1502449"/>
                <a:ext cx="8520600" cy="3196025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1200"/>
                  </a:spcAft>
                  <a:buNone/>
                </a:pPr>
                <a:r>
                  <a:rPr lang="ru-RU" dirty="0"/>
                  <a:t>На языке </a:t>
                </a:r>
                <a:r>
                  <a:rPr lang="ru-RU" dirty="0" err="1"/>
                  <a:t>статфизики</a:t>
                </a:r>
                <a:r>
                  <a:rPr lang="ru-RU" dirty="0"/>
                  <a:t> выбранная модель задаётся гамильтонианом:</a:t>
                </a:r>
              </a:p>
              <a:p>
                <a:pPr marL="0" lvl="0" indent="0" algn="ctr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𝑯</m:t>
                      </m:r>
                      <m:d>
                        <m:dPr>
                          <m:ctrlPr>
                            <a:rPr lang="en-US" b="1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</m:d>
                      <m:r>
                        <a:rPr lang="en-US" b="1" i="1" dirty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n-US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  <m:sub>
                          <m:sSub>
                            <m:sSubPr>
                              <m:ctrlPr>
                                <a:rPr lang="en-US" b="1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ru-RU" b="1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b="1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</m:d>
                      <m:r>
                        <a:rPr lang="en-US" b="1" i="1" dirty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sSub>
                        <m:sSubPr>
                          <m:ctrlPr>
                            <a:rPr lang="en-US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  <m:sub>
                          <m:sSub>
                            <m:sSubPr>
                              <m:ctrlPr>
                                <a:rPr lang="en-US" b="1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b="1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</m:d>
                    </m:oMath>
                  </m:oMathPara>
                </a14:m>
                <a:endParaRPr lang="ru-RU" b="1" i="1" dirty="0">
                  <a:latin typeface="Cambria Math" panose="02040503050406030204" pitchFamily="18" charset="0"/>
                </a:endParaRPr>
              </a:p>
              <a:p>
                <a:pPr marL="342900" indent="-342900" algn="ctr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ru-RU" dirty="0"/>
                  <a:t>Притяжение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sSub>
                          <m:sSubPr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ru-RU" b="1" i="1" dirty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d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342900" indent="-342900" algn="ctr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ru-RU" dirty="0"/>
                  <a:t>Отталкивание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sSub>
                          <m:sSubPr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d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43" name="Google Shape;143;p2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502449"/>
                <a:ext cx="8520600" cy="3196025"/>
              </a:xfrm>
              <a:prstGeom prst="rect">
                <a:avLst/>
              </a:prstGeom>
              <a:blipFill>
                <a:blip r:embed="rId3"/>
                <a:stretch>
                  <a:fillRect l="-89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Механизм притяжения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Google Shape;149;p23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11700" y="1282075"/>
                <a:ext cx="8520600" cy="3861426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88900" indent="0">
                  <a:buNone/>
                </a:pPr>
                <a:r>
                  <a:rPr lang="ru-RU" b="1" dirty="0"/>
                  <a:t>Лемма 1 (О выгоде кластеризации):</a:t>
                </a:r>
                <a:endParaRPr lang="ru-RU" dirty="0"/>
              </a:p>
              <a:p>
                <a:pPr marL="88900" indent="0">
                  <a:buNone/>
                </a:pPr>
                <a:r>
                  <a:rPr lang="ru-RU" sz="1600" dirty="0"/>
                  <a:t>Замыкание пути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⊙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⊙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⊙</m:t>
                    </m:r>
                  </m:oMath>
                </a14:m>
                <a:r>
                  <a:rPr lang="en-US" sz="1600" dirty="0"/>
                  <a:t> </a:t>
                </a:r>
                <a:r>
                  <a:rPr lang="ru-RU" sz="1600" dirty="0"/>
                  <a:t>в треугольник энергетически выгодно</a:t>
                </a:r>
                <a:r>
                  <a:rPr lang="en-US" sz="1600" dirty="0"/>
                  <a:t> </a:t>
                </a:r>
                <a:r>
                  <a:rPr lang="ru-RU" sz="1600" dirty="0"/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1600" dirty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 &lt; 0</m:t>
                    </m:r>
                  </m:oMath>
                </a14:m>
                <a:r>
                  <a:rPr lang="en-US" sz="1600" dirty="0"/>
                  <a:t>)</a:t>
                </a:r>
                <a:r>
                  <a:rPr lang="ru-RU" sz="1600" dirty="0"/>
                  <a:t>, если сила притяжения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600" i="1" dirty="0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sz="1600" dirty="0"/>
                  <a:t> достаточно велика, чтобы преодолеть штраф от создания новых путей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1600" dirty="0"/>
                  <a:t>.</a:t>
                </a:r>
              </a:p>
              <a:p>
                <a:pPr marL="88900" indent="0">
                  <a:lnSpc>
                    <a:spcPct val="125000"/>
                  </a:lnSpc>
                  <a:buNone/>
                </a:pPr>
                <a:r>
                  <a:rPr lang="ru-RU" sz="1600" b="1" dirty="0"/>
                  <a:t>Идея доказательства:</a:t>
                </a:r>
              </a:p>
              <a:p>
                <a:pPr marL="0" lv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altLang="ru-RU" sz="160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ru-RU" altLang="ru-RU" sz="1600" i="1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ru-RU" altLang="ru-RU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≈−</m:t>
                      </m:r>
                      <m:sSub>
                        <m:sSubPr>
                          <m:ctrlPr>
                            <a:rPr lang="ru-RU" altLang="ru-RU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altLang="ru-RU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ru-RU" altLang="ru-RU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altLang="ru-RU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ru-RU" altLang="ru-RU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altLang="ru-RU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ru-RU" altLang="ru-RU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ru-RU" altLang="ru-RU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altLang="ru-RU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altLang="ru-RU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ru-RU" altLang="ru-RU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ru-RU" altLang="ru-RU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ru-RU" altLang="ru-RU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ru-RU" altLang="ru-RU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altLang="ru-RU" sz="1600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sSub>
                            <m:sSubPr>
                              <m:ctrlPr>
                                <a:rPr lang="ru-RU" altLang="ru-RU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altLang="ru-RU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ru-RU" altLang="ru-RU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sub>
                      </m:sSub>
                      <m:r>
                        <m:rPr>
                          <m:sty m:val="p"/>
                        </m:rPr>
                        <a:rPr lang="ru-RU" altLang="ru-RU" sz="160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ru-RU" altLang="ru-RU" sz="1600" i="1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ru-RU" altLang="ru-RU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ru-RU" altLang="ru-RU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altLang="ru-RU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ru-RU" altLang="ru-RU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ru-RU" altLang="ru-RU" sz="1600" i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ru-RU" altLang="ru-RU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altLang="ru-RU" sz="1600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sSub>
                            <m:sSubPr>
                              <m:ctrlPr>
                                <a:rPr lang="ru-RU" altLang="ru-RU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altLang="ru-RU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ru-RU" altLang="ru-RU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sub>
                      </m:sSub>
                      <m:r>
                        <a:rPr lang="ru-RU" altLang="ru-RU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ru-RU" altLang="ru-RU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altLang="ru-RU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ru-RU" altLang="ru-RU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ru-RU" altLang="ru-RU" sz="1600" i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ru-RU" altLang="ru-RU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altLang="ru-RU" sz="1600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sSub>
                            <m:sSubPr>
                              <m:ctrlPr>
                                <a:rPr lang="ru-RU" altLang="ru-RU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altLang="ru-RU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ru-RU" altLang="ru-RU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ru-RU" sz="1600" b="1" dirty="0"/>
              </a:p>
              <a:p>
                <a:pPr marL="0" lv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ru-RU" sz="1600" b="1" dirty="0"/>
              </a:p>
              <a:p>
                <a:pPr marL="88900" indent="0">
                  <a:lnSpc>
                    <a:spcPct val="125000"/>
                  </a:lnSpc>
                  <a:buNone/>
                </a:pPr>
                <a:r>
                  <a:rPr lang="ru-RU" sz="1600" dirty="0"/>
                  <a:t>Процесс выгоден, если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160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&lt;0⟹</m:t>
                    </m:r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 dirty="0">
                        <a:latin typeface="Cambria Math" panose="02040503050406030204" pitchFamily="18" charset="0"/>
                      </a:rPr>
                      <m:t>&gt;</m:t>
                    </m:r>
                    <m:d>
                      <m:dPr>
                        <m:begChr m:val="|"/>
                        <m:endChr m:val="|"/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1600" i="0" dirty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sSub>
                          <m:sSubPr>
                            <m:ctrlPr>
                              <a:rPr lang="en-US" sz="16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600" dirty="0"/>
                  <a:t>.</a:t>
                </a:r>
              </a:p>
              <a:p>
                <a:pPr marL="88900" indent="0">
                  <a:buNone/>
                </a:pPr>
                <a:endParaRPr lang="en-US" sz="1600" dirty="0"/>
              </a:p>
              <a:p>
                <a:pPr marL="0" lvl="0" indent="0">
                  <a:spcAft>
                    <a:spcPts val="1200"/>
                  </a:spcAft>
                  <a:buNone/>
                </a:pPr>
                <a:r>
                  <a:rPr lang="ru-RU" sz="1600" dirty="0"/>
                  <a:t>Таким образом, существует пороговое значение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600" i="1" dirty="0" smtClean="0">
                            <a:latin typeface="Cambria Math" panose="02040503050406030204" pitchFamily="18" charset="0"/>
                          </a:rPr>
                          <m:t>с</m:t>
                        </m:r>
                      </m:e>
                      <m:sub>
                        <m:r>
                          <a:rPr lang="ru-RU" sz="16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ru-RU" sz="16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00" dirty="0"/>
                  <a:t> </a:t>
                </a:r>
                <a:r>
                  <a:rPr lang="ru-RU" sz="1600" dirty="0"/>
                  <a:t>такое, что при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600" i="1" dirty="0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 dirty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  <a:r>
                  <a:rPr lang="ru-RU" sz="1600" dirty="0"/>
                  <a:t>система самопроизвольно начинает формировать кластеры.</a:t>
                </a:r>
                <a:endParaRPr sz="1600" dirty="0"/>
              </a:p>
            </p:txBody>
          </p:sp>
        </mc:Choice>
        <mc:Fallback xmlns="">
          <p:sp>
            <p:nvSpPr>
              <p:cNvPr id="149" name="Google Shape;149;p2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282075"/>
                <a:ext cx="8520600" cy="3861426"/>
              </a:xfrm>
              <a:prstGeom prst="rect">
                <a:avLst/>
              </a:prstGeom>
              <a:blipFill>
                <a:blip r:embed="rId3"/>
                <a:stretch>
                  <a:fillRect l="-29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Механизм отталкивания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Google Shape;155;p24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11700" y="1282074"/>
                <a:ext cx="8520600" cy="3861425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88900" indent="0">
                  <a:buNone/>
                </a:pPr>
                <a:r>
                  <a:rPr lang="ru-RU" b="1" dirty="0"/>
                  <a:t>Лемма 2 (Об энергетическом барьере):</a:t>
                </a:r>
                <a:endParaRPr lang="ru-RU" dirty="0"/>
              </a:p>
              <a:p>
                <a:pPr marL="88900" indent="0">
                  <a:buNone/>
                </a:pPr>
                <a:r>
                  <a:rPr lang="ru-RU" sz="1600" dirty="0"/>
                  <a:t>Создание "ребра-моста"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 err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1600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i="1" dirty="0" err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</a:t>
                </a:r>
                <a:r>
                  <a:rPr lang="ru-RU" sz="1600" dirty="0"/>
                  <a:t>между вершинами, не имеющими общих соседей, энергетически строго невыгодно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160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 &gt; 0</m:t>
                    </m:r>
                  </m:oMath>
                </a14:m>
                <a:r>
                  <a:rPr lang="en-US" sz="1600" dirty="0"/>
                  <a:t>).</a:t>
                </a:r>
              </a:p>
              <a:p>
                <a:pPr marL="88900" indent="0">
                  <a:buNone/>
                </a:pPr>
                <a:r>
                  <a:rPr lang="ru-RU" sz="1600" b="1" dirty="0"/>
                  <a:t>Идея доказательства:</a:t>
                </a:r>
                <a:endParaRPr lang="ru-RU" sz="1600" dirty="0"/>
              </a:p>
              <a:p>
                <a:pPr marL="889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sz="160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600" i="1" dirty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600" i="1" dirty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1600" i="0" dirty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sSub>
                            <m:sSubPr>
                              <m:ctrlP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sub>
                      </m:sSub>
                      <m:r>
                        <a:rPr lang="en-US" sz="1600" i="1" dirty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1600" i="0" dirty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sSub>
                            <m:sSubPr>
                              <m:ctrlP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ru-RU" sz="1600" dirty="0"/>
              </a:p>
              <a:p>
                <a:pPr marL="88900" indent="0">
                  <a:buNone/>
                </a:pPr>
                <a:r>
                  <a:rPr lang="ru-RU" sz="1600" dirty="0"/>
                  <a:t>По условию, у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1600" dirty="0"/>
                  <a:t> </a:t>
                </a:r>
                <a:r>
                  <a:rPr lang="ru-RU" sz="1600" dirty="0"/>
                  <a:t>и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1600" dirty="0"/>
                  <a:t> </a:t>
                </a:r>
                <a:r>
                  <a:rPr lang="ru-RU" sz="1600" dirty="0"/>
                  <a:t>нет общих соседей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m:rPr>
                        <m:sty m:val="p"/>
                      </m:rPr>
                      <a:rPr lang="en-US" sz="1600" i="0" dirty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sSub>
                          <m:sSubPr>
                            <m:ctrlPr>
                              <a:rPr lang="en-US" sz="16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sub>
                    </m:sSub>
                    <m:r>
                      <a:rPr lang="en-US" sz="16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600" dirty="0"/>
                  <a:t>. </a:t>
                </a:r>
                <a:r>
                  <a:rPr lang="ru-RU" sz="1600" dirty="0"/>
                  <a:t>Но "мост"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 err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1600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i="1" dirty="0" err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</a:t>
                </a:r>
                <a:r>
                  <a:rPr lang="ru-RU" sz="1600" dirty="0"/>
                  <a:t>создает новые пути длины 3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⟹</m:t>
                    </m:r>
                    <m:r>
                      <m:rPr>
                        <m:sty m:val="p"/>
                      </m:rPr>
                      <a:rPr lang="en-US" sz="1600" i="0" dirty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sSub>
                          <m:sSubPr>
                            <m:ctrlPr>
                              <a:rPr lang="en-US" sz="16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sub>
                    </m:sSub>
                    <m:r>
                      <a:rPr lang="en-US" sz="1600" i="1" dirty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600" dirty="0"/>
                  <a:t>.</a:t>
                </a:r>
              </a:p>
              <a:p>
                <a:pPr marL="889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600" i="1" dirty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600" i="1" dirty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1600" i="0" dirty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sSub>
                            <m:sSubPr>
                              <m:ctrlP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sub>
                      </m:sSub>
                      <m:r>
                        <a:rPr lang="en-US" sz="1600" i="1" dirty="0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1600" i="1" dirty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600" dirty="0"/>
              </a:p>
              <a:p>
                <a:pPr marL="0" lvl="0" indent="0" algn="l" rtl="0">
                  <a:spcBef>
                    <a:spcPts val="0"/>
                  </a:spcBef>
                  <a:spcAft>
                    <a:spcPts val="1200"/>
                  </a:spcAft>
                  <a:buNone/>
                </a:pPr>
                <a:endParaRPr lang="en-US" sz="1600" dirty="0"/>
              </a:p>
              <a:p>
                <a:pPr marL="0" lvl="0" indent="0">
                  <a:spcAft>
                    <a:spcPts val="1200"/>
                  </a:spcAft>
                  <a:buNone/>
                </a:pPr>
                <a:r>
                  <a:rPr lang="ru-RU" sz="1600" dirty="0"/>
                  <a:t>Этот механизм работает всегда. Он создает энергетический "барьер", который защищает мезо-структуру и мешает сообществам сливаться.</a:t>
                </a:r>
                <a:endParaRPr sz="1600" dirty="0"/>
              </a:p>
            </p:txBody>
          </p:sp>
        </mc:Choice>
        <mc:Fallback xmlns="">
          <p:sp>
            <p:nvSpPr>
              <p:cNvPr id="155" name="Google Shape;155;p2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282074"/>
                <a:ext cx="8520600" cy="3861425"/>
              </a:xfrm>
              <a:prstGeom prst="rect">
                <a:avLst/>
              </a:prstGeom>
              <a:blipFill>
                <a:blip r:embed="rId3"/>
                <a:stretch>
                  <a:fillRect l="-298" r="-5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Теорема о фазовом переходе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72A4F6-7828-E50A-E54F-FC9778B34F03}"/>
                  </a:ext>
                </a:extLst>
              </p:cNvPr>
              <p:cNvSpPr txBox="1"/>
              <p:nvPr/>
            </p:nvSpPr>
            <p:spPr>
              <a:xfrm>
                <a:off x="1615001" y="1171366"/>
                <a:ext cx="5913998" cy="3139321"/>
              </a:xfrm>
              <a:prstGeom prst="rect">
                <a:avLst/>
              </a:prstGeom>
              <a:solidFill>
                <a:schemeClr val="accent2">
                  <a:lumMod val="10000"/>
                  <a:lumOff val="90000"/>
                </a:schemeClr>
              </a:solidFill>
              <a:ln w="25400">
                <a:solidFill>
                  <a:srgbClr val="0D9488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200" b="1" u="sng" dirty="0">
                    <a:solidFill>
                      <a:srgbClr val="0D9488"/>
                    </a:solidFill>
                    <a:latin typeface="Inter"/>
                    <a:ea typeface="Inter"/>
                    <a:sym typeface="Inter"/>
                  </a:rPr>
                  <a:t>Теорема</a:t>
                </a:r>
              </a:p>
              <a:p>
                <a:pPr algn="ctr"/>
                <a:endParaRPr lang="ru-RU" sz="1600" b="1" u="sng" dirty="0">
                  <a:solidFill>
                    <a:srgbClr val="0D9488"/>
                  </a:solidFill>
                  <a:latin typeface="Inter"/>
                  <a:ea typeface="Inter"/>
                  <a:sym typeface="Inter"/>
                </a:endParaRPr>
              </a:p>
              <a:p>
                <a:r>
                  <a:rPr lang="ru-RU" sz="1600" dirty="0">
                    <a:solidFill>
                      <a:srgbClr val="333333"/>
                    </a:solidFill>
                    <a:latin typeface="Inter"/>
                    <a:ea typeface="Inter"/>
                    <a:sym typeface="Inter"/>
                  </a:rPr>
                  <a:t>Существует непустая область параметров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ru-RU" sz="160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Inter"/>
                            <a:sym typeface="Inter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 dirty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Inter"/>
                                <a:sym typeface="Inter"/>
                              </a:rPr>
                            </m:ctrlPr>
                          </m:sSubPr>
                          <m:e>
                            <m:r>
                              <a:rPr lang="ru-RU" sz="1600" b="0" i="1" dirty="0" smtClean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Inter"/>
                                <a:sym typeface="Inter"/>
                              </a:rPr>
                              <m:t>𝜂</m:t>
                            </m:r>
                          </m:e>
                          <m:sub>
                            <m:r>
                              <a:rPr lang="en-US" sz="1600" b="0" i="1" dirty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Inter"/>
                                <a:sym typeface="Inter"/>
                              </a:rPr>
                              <m:t>2</m:t>
                            </m:r>
                          </m:sub>
                        </m:sSub>
                        <m:r>
                          <a:rPr lang="en-US" sz="1600" b="0" i="1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Inter"/>
                            <a:sym typeface="Inter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 dirty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Inter"/>
                                <a:sym typeface="Inter"/>
                              </a:rPr>
                            </m:ctrlPr>
                          </m:sSubPr>
                          <m:e>
                            <m:r>
                              <a:rPr lang="en-US" sz="1600" b="0" i="1" dirty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Inter"/>
                                <a:sym typeface="Inter"/>
                              </a:rPr>
                              <m:t>𝜂</m:t>
                            </m:r>
                          </m:e>
                          <m:sub>
                            <m:r>
                              <a:rPr lang="en-US" sz="1600" b="0" i="1" dirty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Inter"/>
                                <a:sym typeface="Inter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00" dirty="0">
                    <a:solidFill>
                      <a:srgbClr val="333333"/>
                    </a:solidFill>
                    <a:latin typeface="Inter"/>
                    <a:ea typeface="Inter"/>
                    <a:sym typeface="Inter"/>
                  </a:rPr>
                  <a:t>, </a:t>
                </a:r>
                <a:r>
                  <a:rPr lang="ru-RU" sz="1600" dirty="0">
                    <a:solidFill>
                      <a:srgbClr val="333333"/>
                    </a:solidFill>
                    <a:latin typeface="Inter"/>
                    <a:ea typeface="Inter"/>
                    <a:sym typeface="Inter"/>
                  </a:rPr>
                  <a:t>в которой одновременно выполняются два условия: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600" dirty="0">
                    <a:solidFill>
                      <a:srgbClr val="333333"/>
                    </a:solidFill>
                    <a:latin typeface="Inter"/>
                    <a:ea typeface="Inter"/>
                    <a:sym typeface="Inter"/>
                  </a:rPr>
                  <a:t>Притяжение достаточно сильно, чтобы избежать слишком разреженного графа.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600" dirty="0">
                    <a:solidFill>
                      <a:srgbClr val="333333"/>
                    </a:solidFill>
                    <a:latin typeface="Inter"/>
                    <a:ea typeface="Inter"/>
                    <a:sym typeface="Inter"/>
                  </a:rPr>
                  <a:t>Отталкивание позволяет избежать гигантской компоненты.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ru-RU" sz="1600" dirty="0">
                  <a:solidFill>
                    <a:srgbClr val="333333"/>
                  </a:solidFill>
                  <a:latin typeface="Inter"/>
                  <a:ea typeface="Inter"/>
                  <a:sym typeface="Inter"/>
                </a:endParaRPr>
              </a:p>
              <a:p>
                <a:r>
                  <a:rPr lang="ru-RU" sz="1600" dirty="0">
                    <a:solidFill>
                      <a:srgbClr val="333333"/>
                    </a:solidFill>
                    <a:latin typeface="Inter"/>
                    <a:ea typeface="Inter"/>
                    <a:sym typeface="Inter"/>
                  </a:rPr>
                  <a:t>В этой области модель с высокой вероятностью генерирует графы, состоящие из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  <a:sym typeface="Inter"/>
                      </a:rPr>
                      <m:t>𝑘</m:t>
                    </m:r>
                    <m:r>
                      <a:rPr lang="en-US" sz="16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  <a:sym typeface="Inter"/>
                      </a:rPr>
                      <m:t> ≥2 </m:t>
                    </m:r>
                  </m:oMath>
                </a14:m>
                <a:r>
                  <a:rPr lang="ru-RU" sz="1600" dirty="0">
                    <a:solidFill>
                      <a:srgbClr val="333333"/>
                    </a:solidFill>
                    <a:latin typeface="Inter"/>
                    <a:ea typeface="Inter"/>
                    <a:sym typeface="Inter"/>
                  </a:rPr>
                  <a:t>стабильных, плотных сообществ.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72A4F6-7828-E50A-E54F-FC9778B34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001" y="1171366"/>
                <a:ext cx="5913998" cy="3139321"/>
              </a:xfrm>
              <a:prstGeom prst="rect">
                <a:avLst/>
              </a:prstGeom>
              <a:blipFill>
                <a:blip r:embed="rId3"/>
                <a:stretch>
                  <a:fillRect l="-427" t="-800" b="-1200"/>
                </a:stretch>
              </a:blipFill>
              <a:ln w="25400">
                <a:solidFill>
                  <a:srgbClr val="0D9488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5AC0D209-F1E9-126F-0BCE-C0B24FBBD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>
            <a:extLst>
              <a:ext uri="{FF2B5EF4-FFF2-40B4-BE49-F238E27FC236}">
                <a16:creationId xmlns:a16="http://schemas.microsoft.com/office/drawing/2014/main" id="{DC5DB3E4-9DA6-4C3C-9740-D4A03E5CD8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Теорема о фазовом переходе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E07380F-61F8-DBAF-3EA0-46454E4FCF6A}"/>
                  </a:ext>
                </a:extLst>
              </p:cNvPr>
              <p:cNvSpPr txBox="1"/>
              <p:nvPr/>
            </p:nvSpPr>
            <p:spPr>
              <a:xfrm>
                <a:off x="311700" y="1143282"/>
                <a:ext cx="8520600" cy="3758465"/>
              </a:xfrm>
              <a:prstGeom prst="rect">
                <a:avLst/>
              </a:prstGeom>
              <a:solidFill>
                <a:schemeClr val="accent2">
                  <a:lumMod val="10000"/>
                  <a:lumOff val="90000"/>
                </a:schemeClr>
              </a:solidFill>
              <a:ln w="25400">
                <a:solidFill>
                  <a:srgbClr val="0D9488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200" b="1" u="sng" dirty="0">
                    <a:solidFill>
                      <a:srgbClr val="0D9488"/>
                    </a:solidFill>
                    <a:latin typeface="Inter"/>
                    <a:ea typeface="Inter"/>
                    <a:sym typeface="Inter"/>
                  </a:rPr>
                  <a:t>Теорема</a:t>
                </a:r>
                <a:endParaRPr lang="en-US" sz="2200" b="1" u="sng" dirty="0">
                  <a:solidFill>
                    <a:srgbClr val="0D9488"/>
                  </a:solidFill>
                  <a:latin typeface="Inter"/>
                  <a:ea typeface="Inter"/>
                  <a:sym typeface="Inter"/>
                </a:endParaRPr>
              </a:p>
              <a:p>
                <a:pPr algn="ctr"/>
                <a:endParaRPr lang="ru-RU" sz="1600" b="1" u="sng" dirty="0">
                  <a:solidFill>
                    <a:srgbClr val="0D9488"/>
                  </a:solidFill>
                  <a:latin typeface="Inter"/>
                  <a:ea typeface="Inter"/>
                  <a:sym typeface="Inter"/>
                </a:endParaRPr>
              </a:p>
              <a:p>
                <a:r>
                  <a:rPr lang="ru-RU" dirty="0">
                    <a:solidFill>
                      <a:srgbClr val="333333"/>
                    </a:solidFill>
                    <a:latin typeface="Inter"/>
                    <a:ea typeface="Inter"/>
                  </a:rPr>
                  <a:t>Рассмотрим </a:t>
                </a:r>
                <a:r>
                  <a:rPr lang="en-US" dirty="0">
                    <a:solidFill>
                      <a:srgbClr val="333333"/>
                    </a:solidFill>
                    <a:latin typeface="Inter"/>
                    <a:ea typeface="Inter"/>
                  </a:rPr>
                  <a:t>ERGM</a:t>
                </a:r>
                <a:r>
                  <a:rPr lang="ru-RU" dirty="0">
                    <a:solidFill>
                      <a:srgbClr val="333333"/>
                    </a:solidFill>
                    <a:latin typeface="Inter"/>
                    <a:ea typeface="Inter"/>
                  </a:rPr>
                  <a:t> на </a:t>
                </a:r>
                <a:r>
                  <a:rPr lang="en-US" dirty="0">
                    <a:solidFill>
                      <a:srgbClr val="333333"/>
                    </a:solidFill>
                    <a:latin typeface="Inter"/>
                    <a:ea typeface="Inter"/>
                  </a:rPr>
                  <a:t>N </a:t>
                </a:r>
                <a:r>
                  <a:rPr lang="ru-RU" dirty="0">
                    <a:solidFill>
                      <a:srgbClr val="333333"/>
                    </a:solidFill>
                    <a:latin typeface="Inter"/>
                    <a:ea typeface="Inter"/>
                  </a:rPr>
                  <a:t>вершинах с гамильтонианом вида: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b="0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</a:rPr>
                        <m:t>) = − </m:t>
                      </m:r>
                      <m:r>
                        <m:rPr>
                          <m:sty m:val="p"/>
                        </m:rPr>
                        <a:rPr lang="el-GR" b="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</a:rPr>
                        <m:t>η</m:t>
                      </m:r>
                      <m:r>
                        <a:rPr lang="el-GR" b="0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</a:rPr>
                        <m:t>₂</m:t>
                      </m:r>
                      <m:sSub>
                        <m:sSubPr>
                          <m:ctrlPr>
                            <a:rPr lang="en-US" i="1" dirty="0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Inter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Inter"/>
                            </a:rPr>
                            <m:t>𝑠</m:t>
                          </m:r>
                        </m:e>
                        <m:sub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333333"/>
                                  </a:solidFill>
                                  <a:latin typeface="Cambria Math" panose="02040503050406030204" pitchFamily="18" charset="0"/>
                                  <a:ea typeface="Inter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rgbClr val="333333"/>
                                  </a:solidFill>
                                  <a:latin typeface="Cambria Math" panose="02040503050406030204" pitchFamily="18" charset="0"/>
                                  <a:ea typeface="Inter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rgbClr val="333333"/>
                                  </a:solidFill>
                                  <a:latin typeface="Cambria Math" panose="02040503050406030204" pitchFamily="18" charset="0"/>
                                  <a:ea typeface="Inter"/>
                                </a:rPr>
                                <m:t>3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i="1" dirty="0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Inter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Inter"/>
                            </a:rPr>
                            <m:t>𝐺</m:t>
                          </m:r>
                        </m:e>
                      </m:d>
                      <m:r>
                        <a:rPr lang="en-US" b="0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r>
                        <m:rPr>
                          <m:sty m:val="p"/>
                        </m:rPr>
                        <a:rPr lang="el-GR" b="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</a:rPr>
                        <m:t>η</m:t>
                      </m:r>
                      <m:r>
                        <a:rPr lang="el-GR" b="0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</a:rPr>
                        <m:t>₃ </m:t>
                      </m:r>
                      <m:r>
                        <m:rPr>
                          <m:sty m:val="p"/>
                        </m:rPr>
                        <a:rPr lang="en-US" b="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</a:rPr>
                        <m:t>sP</m:t>
                      </m:r>
                      <m:r>
                        <a:rPr lang="en-US" b="0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</a:rPr>
                        <m:t>₄(</m:t>
                      </m:r>
                      <m:r>
                        <m:rPr>
                          <m:sty m:val="p"/>
                        </m:rPr>
                        <a:rPr lang="en-US" b="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b="0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dirty="0">
                  <a:solidFill>
                    <a:srgbClr val="333333"/>
                  </a:solidFill>
                  <a:latin typeface="Inter"/>
                  <a:ea typeface="Inter"/>
                </a:endParaRPr>
              </a:p>
              <a:p>
                <a:r>
                  <a:rPr lang="ru-RU" dirty="0">
                    <a:solidFill>
                      <a:srgbClr val="333333"/>
                    </a:solidFill>
                    <a:latin typeface="Inter"/>
                    <a:ea typeface="Inter"/>
                  </a:rPr>
                  <a:t>где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Inter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Inter"/>
                          </a:rPr>
                          <m:t>𝑠</m:t>
                        </m:r>
                      </m:e>
                      <m:sub>
                        <m:sSub>
                          <m:sSubPr>
                            <m:ctrlPr>
                              <a:rPr lang="en-US" i="1" dirty="0" smtClean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Inter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Inter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Inter"/>
                              </a:rPr>
                              <m:t>3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Inter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Inter"/>
                          </a:rPr>
                          <m:t>𝐺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333333"/>
                    </a:solidFill>
                    <a:latin typeface="Inter"/>
                    <a:ea typeface="Inter"/>
                  </a:rPr>
                  <a:t> — </a:t>
                </a:r>
                <a:r>
                  <a:rPr lang="ru-RU" dirty="0">
                    <a:solidFill>
                      <a:srgbClr val="333333"/>
                    </a:solidFill>
                    <a:latin typeface="Inter"/>
                    <a:ea typeface="Inter"/>
                  </a:rPr>
                  <a:t>число треугольников, а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Inter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Inter"/>
                          </a:rPr>
                          <m:t>𝑠</m:t>
                        </m:r>
                      </m:e>
                      <m:sub>
                        <m:sSub>
                          <m:sSubPr>
                            <m:ctrlPr>
                              <a:rPr lang="en-US" i="1" dirty="0" smtClean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Inter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Inter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Inter"/>
                              </a:rPr>
                              <m:t>4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Inter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Inter"/>
                          </a:rPr>
                          <m:t>𝐺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333333"/>
                    </a:solidFill>
                    <a:latin typeface="Inter"/>
                    <a:ea typeface="Inter"/>
                  </a:rPr>
                  <a:t> — </a:t>
                </a:r>
                <a:r>
                  <a:rPr lang="ru-RU" dirty="0">
                    <a:solidFill>
                      <a:srgbClr val="333333"/>
                    </a:solidFill>
                    <a:latin typeface="Inter"/>
                    <a:ea typeface="Inter"/>
                  </a:rPr>
                  <a:t>число простых путей длины три.</a:t>
                </a:r>
                <a:endParaRPr lang="en-US" dirty="0">
                  <a:solidFill>
                    <a:srgbClr val="333333"/>
                  </a:solidFill>
                  <a:latin typeface="Inter"/>
                  <a:ea typeface="Inter"/>
                </a:endParaRPr>
              </a:p>
              <a:p>
                <a:endParaRPr lang="ru-RU" dirty="0">
                  <a:solidFill>
                    <a:srgbClr val="333333"/>
                  </a:solidFill>
                  <a:latin typeface="Inter"/>
                  <a:ea typeface="Inter"/>
                </a:endParaRPr>
              </a:p>
              <a:p>
                <a:r>
                  <a:rPr lang="ru-RU" dirty="0">
                    <a:solidFill>
                      <a:srgbClr val="333333"/>
                    </a:solidFill>
                    <a:latin typeface="Inter"/>
                    <a:ea typeface="Inter"/>
                  </a:rPr>
                  <a:t>Тогда существуют нетривиальные пороговые константы 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𝑐</m:t>
                    </m:r>
                    <m:r>
                      <a:rPr lang="en-US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₁ &gt; 0, </m:t>
                    </m:r>
                    <m:r>
                      <a:rPr lang="en-US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𝑐</m:t>
                    </m:r>
                    <m:r>
                      <a:rPr lang="en-US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₂ &gt; 0</m:t>
                    </m:r>
                  </m:oMath>
                </a14:m>
                <a:r>
                  <a:rPr lang="en-US" dirty="0">
                    <a:solidFill>
                      <a:srgbClr val="333333"/>
                    </a:solidFill>
                    <a:latin typeface="Inter"/>
                    <a:ea typeface="Inter"/>
                  </a:rPr>
                  <a:t> </a:t>
                </a:r>
                <a:r>
                  <a:rPr lang="ru-RU" dirty="0">
                    <a:solidFill>
                      <a:srgbClr val="333333"/>
                    </a:solidFill>
                    <a:latin typeface="Inter"/>
                    <a:ea typeface="Inter"/>
                  </a:rPr>
                  <a:t>и положительная, монотонно возрастающая функция 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𝑓</m:t>
                    </m:r>
                    <m:r>
                      <a:rPr lang="en-US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(</m:t>
                    </m:r>
                    <m:r>
                      <a:rPr lang="el-GR" i="1" dirty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𝜂</m:t>
                    </m:r>
                    <m:r>
                      <a:rPr lang="el-GR" i="1" dirty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₂)</m:t>
                    </m:r>
                  </m:oMath>
                </a14:m>
                <a:r>
                  <a:rPr lang="el-GR" dirty="0">
                    <a:solidFill>
                      <a:srgbClr val="333333"/>
                    </a:solidFill>
                    <a:latin typeface="Inter"/>
                    <a:ea typeface="Inter"/>
                  </a:rPr>
                  <a:t>, </a:t>
                </a:r>
                <a:r>
                  <a:rPr lang="ru-RU" dirty="0">
                    <a:solidFill>
                      <a:srgbClr val="333333"/>
                    </a:solidFill>
                    <a:latin typeface="Inter"/>
                    <a:ea typeface="Inter"/>
                  </a:rPr>
                  <a:t>такие, что для всех коэффициентов </a:t>
                </a:r>
                <a14:m>
                  <m:oMath xmlns:m="http://schemas.openxmlformats.org/officeDocument/2006/math">
                    <m:r>
                      <a:rPr lang="el-GR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𝜂</m:t>
                    </m:r>
                    <m:r>
                      <a:rPr lang="el-GR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₂</m:t>
                    </m:r>
                  </m:oMath>
                </a14:m>
                <a:r>
                  <a:rPr lang="el-GR" dirty="0">
                    <a:solidFill>
                      <a:srgbClr val="333333"/>
                    </a:solidFill>
                    <a:latin typeface="Inter"/>
                    <a:ea typeface="Inter"/>
                  </a:rPr>
                  <a:t> </a:t>
                </a:r>
                <a:r>
                  <a:rPr lang="ru-RU" dirty="0">
                    <a:solidFill>
                      <a:srgbClr val="333333"/>
                    </a:solidFill>
                    <a:latin typeface="Inter"/>
                    <a:ea typeface="Inter"/>
                  </a:rPr>
                  <a:t>и </a:t>
                </a:r>
                <a14:m>
                  <m:oMath xmlns:m="http://schemas.openxmlformats.org/officeDocument/2006/math">
                    <m:r>
                      <a:rPr lang="el-GR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𝜂</m:t>
                    </m:r>
                    <m:r>
                      <a:rPr lang="el-GR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₃</m:t>
                    </m:r>
                  </m:oMath>
                </a14:m>
                <a:r>
                  <a:rPr lang="el-GR" dirty="0">
                    <a:solidFill>
                      <a:srgbClr val="333333"/>
                    </a:solidFill>
                    <a:latin typeface="Inter"/>
                    <a:ea typeface="Inter"/>
                  </a:rPr>
                  <a:t>, </a:t>
                </a:r>
                <a:r>
                  <a:rPr lang="ru-RU" dirty="0">
                    <a:solidFill>
                      <a:srgbClr val="333333"/>
                    </a:solidFill>
                    <a:latin typeface="Inter"/>
                    <a:ea typeface="Inter"/>
                  </a:rPr>
                  <a:t>удовлетворяющих условиям</a:t>
                </a:r>
                <a:r>
                  <a:rPr lang="en-US" dirty="0">
                    <a:solidFill>
                      <a:srgbClr val="333333"/>
                    </a:solidFill>
                    <a:latin typeface="Inter"/>
                    <a:ea typeface="Inter"/>
                  </a:rPr>
                  <a:t> </a:t>
                </a:r>
                <a:endParaRPr lang="en-US" i="1" dirty="0">
                  <a:solidFill>
                    <a:srgbClr val="333333"/>
                  </a:solidFill>
                  <a:latin typeface="Cambria Math" panose="02040503050406030204" pitchFamily="18" charset="0"/>
                  <a:ea typeface="Inter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l-GR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𝜂</m:t>
                    </m:r>
                    <m:r>
                      <a:rPr lang="el-GR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₂ &gt; </m:t>
                    </m:r>
                    <m:r>
                      <a:rPr lang="en-US" i="1" dirty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𝑐</m:t>
                    </m:r>
                    <m:r>
                      <a:rPr lang="en-US" i="1" dirty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₁ </m:t>
                    </m:r>
                  </m:oMath>
                </a14:m>
                <a:r>
                  <a:rPr lang="ru-RU" dirty="0">
                    <a:solidFill>
                      <a:srgbClr val="333333"/>
                    </a:solidFill>
                    <a:latin typeface="Inter"/>
                    <a:ea typeface="Inter"/>
                  </a:rPr>
                  <a:t>и</a:t>
                </a:r>
                <a:r>
                  <a:rPr lang="en-US" dirty="0">
                    <a:solidFill>
                      <a:srgbClr val="333333"/>
                    </a:solidFill>
                    <a:latin typeface="Inter"/>
                    <a:ea typeface="Inter"/>
                  </a:rPr>
                  <a:t> </a:t>
                </a:r>
                <a14:m>
                  <m:oMath xmlns:m="http://schemas.openxmlformats.org/officeDocument/2006/math">
                    <m:r>
                      <a:rPr lang="el-GR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𝜂</m:t>
                    </m:r>
                    <m:r>
                      <a:rPr lang="el-GR" i="1" dirty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₃ &lt; −</m:t>
                    </m:r>
                    <m:r>
                      <a:rPr lang="en-US" i="1" dirty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𝑐</m:t>
                    </m:r>
                    <m:r>
                      <a:rPr lang="en-US" i="1" dirty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₂ ⋅ </m:t>
                    </m:r>
                    <m:r>
                      <a:rPr lang="en-US" i="1" dirty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𝑓</m:t>
                    </m:r>
                    <m:r>
                      <a:rPr lang="en-US" i="1" dirty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(</m:t>
                    </m:r>
                    <m:r>
                      <a:rPr lang="el-GR" i="1" dirty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𝜂</m:t>
                    </m:r>
                    <m:r>
                      <a:rPr lang="el-GR" i="1" dirty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₂)</m:t>
                    </m:r>
                    <m:r>
                      <a:rPr lang="en-US" b="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,</m:t>
                    </m:r>
                  </m:oMath>
                </a14:m>
                <a:endParaRPr lang="en-US" dirty="0">
                  <a:solidFill>
                    <a:srgbClr val="333333"/>
                  </a:solidFill>
                  <a:latin typeface="Inter"/>
                  <a:ea typeface="Inter"/>
                </a:endParaRPr>
              </a:p>
              <a:p>
                <a:r>
                  <a:rPr lang="ru-RU" dirty="0">
                    <a:solidFill>
                      <a:srgbClr val="333333"/>
                    </a:solidFill>
                    <a:latin typeface="Inter"/>
                    <a:ea typeface="Inter"/>
                  </a:rPr>
                  <a:t>случайный граф </a:t>
                </a:r>
                <a:r>
                  <a:rPr lang="en-US" dirty="0">
                    <a:solidFill>
                      <a:srgbClr val="333333"/>
                    </a:solidFill>
                    <a:latin typeface="Inter"/>
                    <a:ea typeface="Inter"/>
                  </a:rPr>
                  <a:t>G </a:t>
                </a:r>
                <a:r>
                  <a:rPr lang="ru-RU" dirty="0">
                    <a:solidFill>
                      <a:srgbClr val="333333"/>
                    </a:solidFill>
                    <a:latin typeface="Inter"/>
                    <a:ea typeface="Inter"/>
                  </a:rPr>
                  <a:t>из данного ансамбля при 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𝑁</m:t>
                    </m:r>
                    <m:r>
                      <a:rPr lang="en-US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 → ∞</m:t>
                    </m:r>
                  </m:oMath>
                </a14:m>
                <a:r>
                  <a:rPr lang="en-US" dirty="0">
                    <a:solidFill>
                      <a:srgbClr val="333333"/>
                    </a:solidFill>
                    <a:latin typeface="Inter"/>
                    <a:ea typeface="Inter"/>
                  </a:rPr>
                  <a:t> </a:t>
                </a:r>
                <a:r>
                  <a:rPr lang="ru-RU" dirty="0">
                    <a:solidFill>
                      <a:srgbClr val="333333"/>
                    </a:solidFill>
                    <a:latin typeface="Inter"/>
                    <a:ea typeface="Inter"/>
                  </a:rPr>
                  <a:t>обладает следующими структурными свойствами: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dirty="0">
                    <a:solidFill>
                      <a:srgbClr val="333333"/>
                    </a:solidFill>
                    <a:latin typeface="Inter"/>
                    <a:ea typeface="Inter"/>
                  </a:rPr>
                  <a:t>Граф распадается на 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rgbClr val="333333"/>
                    </a:solidFill>
                    <a:latin typeface="Inter"/>
                    <a:ea typeface="Inter"/>
                  </a:rPr>
                  <a:t> </a:t>
                </a:r>
                <a:r>
                  <a:rPr lang="ru-RU" dirty="0">
                    <a:solidFill>
                      <a:srgbClr val="333333"/>
                    </a:solidFill>
                    <a:latin typeface="Inter"/>
                    <a:ea typeface="Inter"/>
                  </a:rPr>
                  <a:t>компонент связности 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𝐶</m:t>
                    </m:r>
                    <m:r>
                      <a:rPr lang="en-US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₁, …, </m:t>
                    </m:r>
                    <m:r>
                      <a:rPr lang="en-US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𝐶</m:t>
                    </m:r>
                    <m:r>
                      <a:rPr lang="en-US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ₖ, </m:t>
                    </m:r>
                    <m:r>
                      <a:rPr lang="en-US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𝑘</m:t>
                    </m:r>
                    <m:r>
                      <a:rPr lang="en-US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 ≥ 2</m:t>
                    </m:r>
                  </m:oMath>
                </a14:m>
                <a:r>
                  <a:rPr lang="en-US" dirty="0">
                    <a:solidFill>
                      <a:srgbClr val="333333"/>
                    </a:solidFill>
                    <a:latin typeface="Inter"/>
                    <a:ea typeface="Inter"/>
                  </a:rPr>
                  <a:t>, </a:t>
                </a:r>
                <a:r>
                  <a:rPr lang="ru-RU" dirty="0">
                    <a:solidFill>
                      <a:srgbClr val="333333"/>
                    </a:solidFill>
                    <a:latin typeface="Inter"/>
                    <a:ea typeface="Inter"/>
                  </a:rPr>
                  <a:t>причём каждая из этих компонент является макроскопической.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dirty="0">
                    <a:solidFill>
                      <a:srgbClr val="333333"/>
                    </a:solidFill>
                    <a:latin typeface="Inter"/>
                    <a:ea typeface="Inter"/>
                  </a:rPr>
                  <a:t>Каждая компонента 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𝐶</m:t>
                    </m:r>
                    <m:r>
                      <a:rPr lang="en-US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Inter"/>
                      </a:rPr>
                      <m:t>ᵢ</m:t>
                    </m:r>
                  </m:oMath>
                </a14:m>
                <a:r>
                  <a:rPr lang="en-US" dirty="0">
                    <a:solidFill>
                      <a:srgbClr val="333333"/>
                    </a:solidFill>
                    <a:latin typeface="Inter"/>
                    <a:ea typeface="Inter"/>
                  </a:rPr>
                  <a:t> </a:t>
                </a:r>
                <a:r>
                  <a:rPr lang="ru-RU" dirty="0">
                    <a:solidFill>
                      <a:srgbClr val="333333"/>
                    </a:solidFill>
                    <a:latin typeface="Inter"/>
                    <a:ea typeface="Inter"/>
                  </a:rPr>
                  <a:t>является плотным графом.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dirty="0">
                    <a:solidFill>
                      <a:srgbClr val="333333"/>
                    </a:solidFill>
                    <a:latin typeface="Inter"/>
                    <a:ea typeface="Inter"/>
                  </a:rPr>
                  <a:t>Граф, образованный рёбрами между различными компонентами</a:t>
                </a:r>
                <a:r>
                  <a:rPr lang="en-US" dirty="0">
                    <a:solidFill>
                      <a:srgbClr val="333333"/>
                    </a:solidFill>
                    <a:latin typeface="Inter"/>
                    <a:ea typeface="Inter"/>
                  </a:rPr>
                  <a:t>, </a:t>
                </a:r>
                <a:r>
                  <a:rPr lang="ru-RU" dirty="0">
                    <a:solidFill>
                      <a:srgbClr val="333333"/>
                    </a:solidFill>
                    <a:latin typeface="Inter"/>
                    <a:ea typeface="Inter"/>
                  </a:rPr>
                  <a:t>является разреженным.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E07380F-61F8-DBAF-3EA0-46454E4FC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00" y="1143282"/>
                <a:ext cx="8520600" cy="3758465"/>
              </a:xfrm>
              <a:prstGeom prst="rect">
                <a:avLst/>
              </a:prstGeom>
              <a:blipFill>
                <a:blip r:embed="rId3"/>
                <a:stretch>
                  <a:fillRect t="-1007" b="-671"/>
                </a:stretch>
              </a:blipFill>
              <a:ln w="25400">
                <a:solidFill>
                  <a:srgbClr val="0D9488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6612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Схема фазовой диаграммы</a:t>
            </a:r>
            <a:endParaRPr dirty="0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0BECB105-E27D-435E-293C-917C32888B6A}"/>
              </a:ext>
            </a:extLst>
          </p:cNvPr>
          <p:cNvGrpSpPr/>
          <p:nvPr/>
        </p:nvGrpSpPr>
        <p:grpSpPr>
          <a:xfrm>
            <a:off x="2856016" y="1925787"/>
            <a:ext cx="3431968" cy="3130538"/>
            <a:chOff x="2482711" y="1271219"/>
            <a:chExt cx="3431968" cy="3130538"/>
          </a:xfrm>
        </p:grpSpPr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00D9D3D8-EBE4-2C15-8321-6CD3EA54E996}"/>
                </a:ext>
              </a:extLst>
            </p:cNvPr>
            <p:cNvSpPr/>
            <p:nvPr/>
          </p:nvSpPr>
          <p:spPr>
            <a:xfrm>
              <a:off x="2987675" y="1574800"/>
              <a:ext cx="1060450" cy="2520950"/>
            </a:xfrm>
            <a:custGeom>
              <a:avLst/>
              <a:gdLst>
                <a:gd name="connsiteX0" fmla="*/ 0 w 1060450"/>
                <a:gd name="connsiteY0" fmla="*/ 2520950 h 2520950"/>
                <a:gd name="connsiteX1" fmla="*/ 1060450 w 1060450"/>
                <a:gd name="connsiteY1" fmla="*/ 0 h 2520950"/>
                <a:gd name="connsiteX2" fmla="*/ 0 w 1060450"/>
                <a:gd name="connsiteY2" fmla="*/ 0 h 2520950"/>
                <a:gd name="connsiteX3" fmla="*/ 0 w 1060450"/>
                <a:gd name="connsiteY3" fmla="*/ 60325 h 2520950"/>
                <a:gd name="connsiteX4" fmla="*/ 0 w 1060450"/>
                <a:gd name="connsiteY4" fmla="*/ 2520950 h 2520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0450" h="2520950">
                  <a:moveTo>
                    <a:pt x="0" y="2520950"/>
                  </a:moveTo>
                  <a:lnTo>
                    <a:pt x="1060450" y="0"/>
                  </a:lnTo>
                  <a:lnTo>
                    <a:pt x="0" y="0"/>
                  </a:lnTo>
                  <a:lnTo>
                    <a:pt x="0" y="60325"/>
                  </a:lnTo>
                  <a:lnTo>
                    <a:pt x="0" y="252095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9A1A5D2D-E5EE-4151-C9A4-DE742CC6F12D}"/>
                </a:ext>
              </a:extLst>
            </p:cNvPr>
            <p:cNvSpPr/>
            <p:nvPr/>
          </p:nvSpPr>
          <p:spPr>
            <a:xfrm>
              <a:off x="2997019" y="2850585"/>
              <a:ext cx="2518668" cy="1256400"/>
            </a:xfrm>
            <a:custGeom>
              <a:avLst/>
              <a:gdLst>
                <a:gd name="connsiteX0" fmla="*/ 0 w 2518668"/>
                <a:gd name="connsiteY0" fmla="*/ 1246317 h 1256080"/>
                <a:gd name="connsiteX1" fmla="*/ 2518668 w 2518668"/>
                <a:gd name="connsiteY1" fmla="*/ 0 h 1256080"/>
                <a:gd name="connsiteX2" fmla="*/ 2518668 w 2518668"/>
                <a:gd name="connsiteY2" fmla="*/ 1256080 h 1256080"/>
                <a:gd name="connsiteX3" fmla="*/ 0 w 2518668"/>
                <a:gd name="connsiteY3" fmla="*/ 1246317 h 12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18668" h="1256080">
                  <a:moveTo>
                    <a:pt x="0" y="1246317"/>
                  </a:moveTo>
                  <a:lnTo>
                    <a:pt x="2518668" y="0"/>
                  </a:lnTo>
                  <a:lnTo>
                    <a:pt x="2518668" y="1256080"/>
                  </a:lnTo>
                  <a:lnTo>
                    <a:pt x="0" y="1246317"/>
                  </a:lnTo>
                  <a:close/>
                </a:path>
              </a:pathLst>
            </a:custGeom>
            <a:solidFill>
              <a:srgbClr val="FF0000">
                <a:alpha val="20000"/>
              </a:srgbClr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id="{8275FB05-10EA-E997-075F-E14EFB0D6DD0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V="1">
              <a:off x="2992582" y="1393980"/>
              <a:ext cx="0" cy="2700000"/>
            </a:xfrm>
            <a:prstGeom prst="straightConnector1">
              <a:avLst/>
            </a:prstGeom>
            <a:ln>
              <a:solidFill>
                <a:srgbClr val="3333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1F46BEA2-50A6-B150-67F4-D58F13787DBD}"/>
                </a:ext>
              </a:extLst>
            </p:cNvPr>
            <p:cNvCxnSpPr>
              <a:cxnSpLocks/>
            </p:cNvCxnSpPr>
            <p:nvPr/>
          </p:nvCxnSpPr>
          <p:spPr>
            <a:xfrm>
              <a:off x="2992582" y="4098175"/>
              <a:ext cx="2700000" cy="0"/>
            </a:xfrm>
            <a:prstGeom prst="straightConnector1">
              <a:avLst/>
            </a:prstGeom>
            <a:ln>
              <a:solidFill>
                <a:srgbClr val="3333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83A0F1D2-E442-5BF2-A185-715F397D8CFB}"/>
                </a:ext>
              </a:extLst>
            </p:cNvPr>
            <p:cNvSpPr/>
            <p:nvPr/>
          </p:nvSpPr>
          <p:spPr>
            <a:xfrm>
              <a:off x="2992582" y="1578175"/>
              <a:ext cx="2520000" cy="2520000"/>
            </a:xfrm>
            <a:custGeom>
              <a:avLst/>
              <a:gdLst>
                <a:gd name="connsiteX0" fmla="*/ 0 w 2488442"/>
                <a:gd name="connsiteY0" fmla="*/ 2465695 h 2465695"/>
                <a:gd name="connsiteX1" fmla="*/ 1041779 w 2488442"/>
                <a:gd name="connsiteY1" fmla="*/ 0 h 2465695"/>
                <a:gd name="connsiteX2" fmla="*/ 2488442 w 2488442"/>
                <a:gd name="connsiteY2" fmla="*/ 0 h 2465695"/>
                <a:gd name="connsiteX3" fmla="*/ 2488442 w 2488442"/>
                <a:gd name="connsiteY3" fmla="*/ 1246495 h 2465695"/>
                <a:gd name="connsiteX4" fmla="*/ 0 w 2488442"/>
                <a:gd name="connsiteY4" fmla="*/ 2465695 h 2465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8442" h="2465695">
                  <a:moveTo>
                    <a:pt x="0" y="2465695"/>
                  </a:moveTo>
                  <a:lnTo>
                    <a:pt x="1041779" y="0"/>
                  </a:lnTo>
                  <a:lnTo>
                    <a:pt x="2488442" y="0"/>
                  </a:lnTo>
                  <a:lnTo>
                    <a:pt x="2488442" y="1246495"/>
                  </a:lnTo>
                  <a:lnTo>
                    <a:pt x="0" y="2465695"/>
                  </a:lnTo>
                  <a:close/>
                </a:path>
              </a:pathLst>
            </a:custGeom>
            <a:solidFill>
              <a:srgbClr val="0D9488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6F981E83-F5F3-0340-B4E1-5413C1F22593}"/>
                    </a:ext>
                  </a:extLst>
                </p:cNvPr>
                <p:cNvSpPr txBox="1"/>
                <p:nvPr/>
              </p:nvSpPr>
              <p:spPr>
                <a:xfrm>
                  <a:off x="5512582" y="4093980"/>
                  <a:ext cx="40209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6F981E83-F5F3-0340-B4E1-5413C1F225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12582" y="4093980"/>
                  <a:ext cx="402097" cy="307777"/>
                </a:xfrm>
                <a:prstGeom prst="rect">
                  <a:avLst/>
                </a:prstGeom>
                <a:blipFill>
                  <a:blip r:embed="rId3"/>
                  <a:stretch>
                    <a:fillRect t="-4000" r="-12500" b="-2400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03DC1CD5-1C19-D8DF-CFA8-F9FE9797A3FB}"/>
                    </a:ext>
                  </a:extLst>
                </p:cNvPr>
                <p:cNvSpPr txBox="1"/>
                <p:nvPr/>
              </p:nvSpPr>
              <p:spPr>
                <a:xfrm>
                  <a:off x="2482711" y="1271219"/>
                  <a:ext cx="51430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03DC1CD5-1C19-D8DF-CFA8-F9FE9797A3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2711" y="1271219"/>
                  <a:ext cx="514308" cy="307777"/>
                </a:xfrm>
                <a:prstGeom prst="rect">
                  <a:avLst/>
                </a:prstGeom>
                <a:blipFill>
                  <a:blip r:embed="rId4"/>
                  <a:stretch>
                    <a:fillRect t="-4000" r="-7317" b="-2000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1596A18-2891-E209-DDB1-E0933181F079}"/>
                </a:ext>
              </a:extLst>
            </p:cNvPr>
            <p:cNvSpPr txBox="1"/>
            <p:nvPr/>
          </p:nvSpPr>
          <p:spPr>
            <a:xfrm>
              <a:off x="3053195" y="2605480"/>
              <a:ext cx="4443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solidFill>
                    <a:srgbClr val="333333"/>
                  </a:solidFill>
                  <a:latin typeface="Inter"/>
                  <a:ea typeface="Inter"/>
                  <a:sym typeface="Inter"/>
                </a:rPr>
                <a:t>Газ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68D4E96-045B-51A8-325F-1CDCA156795A}"/>
                </a:ext>
              </a:extLst>
            </p:cNvPr>
            <p:cNvSpPr txBox="1"/>
            <p:nvPr/>
          </p:nvSpPr>
          <p:spPr>
            <a:xfrm>
              <a:off x="4030406" y="3698623"/>
              <a:ext cx="8499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solidFill>
                    <a:srgbClr val="333333"/>
                  </a:solidFill>
                  <a:latin typeface="Inter"/>
                  <a:ea typeface="Inter"/>
                  <a:sym typeface="Inter"/>
                </a:rPr>
                <a:t>Коллапс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3053E05-F28E-BC26-E0B4-A9BA4D6528DA}"/>
                </a:ext>
              </a:extLst>
            </p:cNvPr>
            <p:cNvSpPr txBox="1"/>
            <p:nvPr/>
          </p:nvSpPr>
          <p:spPr>
            <a:xfrm rot="18900000">
              <a:off x="3674540" y="2605479"/>
              <a:ext cx="11560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solidFill>
                    <a:srgbClr val="333333"/>
                  </a:solidFill>
                  <a:latin typeface="Inter"/>
                  <a:ea typeface="Inter"/>
                  <a:sym typeface="Inter"/>
                </a:rPr>
                <a:t>Сообщества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B2B617F-8DE9-B5B9-7E15-C26518C4522E}"/>
              </a:ext>
            </a:extLst>
          </p:cNvPr>
          <p:cNvSpPr txBox="1"/>
          <p:nvPr/>
        </p:nvSpPr>
        <p:spPr>
          <a:xfrm>
            <a:off x="311700" y="1140278"/>
            <a:ext cx="8520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rgbClr val="333333"/>
                </a:solidFill>
                <a:latin typeface="Inter"/>
                <a:ea typeface="Inter"/>
                <a:sym typeface="Inter"/>
              </a:rPr>
              <a:t>Теорема позволяет нарисовать схематичную карту поведения модели в зависимости от параметров.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Численное подтверждение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Google Shape;173;p27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11700" y="1282075"/>
                <a:ext cx="8520600" cy="353815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>
                  <a:spcAft>
                    <a:spcPts val="1200"/>
                  </a:spcAft>
                  <a:buNone/>
                </a:pPr>
                <a:r>
                  <a:rPr lang="ru-RU" sz="1600" dirty="0"/>
                  <a:t>Запустим симуляцию с параметрами из зоны сообществ: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=2.5,</m:t>
                    </m:r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=−0.2</m:t>
                    </m:r>
                  </m:oMath>
                </a14:m>
                <a:r>
                  <a:rPr lang="en-US" sz="1600" dirty="0"/>
                  <a:t>.</a:t>
                </a:r>
                <a:endParaRPr sz="1600" dirty="0"/>
              </a:p>
            </p:txBody>
          </p:sp>
        </mc:Choice>
        <mc:Fallback xmlns="">
          <p:sp>
            <p:nvSpPr>
              <p:cNvPr id="173" name="Google Shape;173;p27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282075"/>
                <a:ext cx="8520600" cy="353815"/>
              </a:xfrm>
              <a:prstGeom prst="rect">
                <a:avLst/>
              </a:prstGeom>
              <a:blipFill>
                <a:blip r:embed="rId3"/>
                <a:stretch>
                  <a:fillRect l="-298" b="-344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D3F321-A8F8-6528-9071-4DC004581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377" y="1635890"/>
            <a:ext cx="3001246" cy="3001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A3EEC1-B332-F1BA-311B-C4DDF322D1B2}"/>
              </a:ext>
            </a:extLst>
          </p:cNvPr>
          <p:cNvSpPr txBox="1"/>
          <p:nvPr/>
        </p:nvSpPr>
        <p:spPr>
          <a:xfrm>
            <a:off x="311700" y="4548244"/>
            <a:ext cx="8520600" cy="353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  <a:buClr>
                <a:srgbClr val="333333"/>
              </a:buClr>
              <a:buSzPts val="2200"/>
            </a:pPr>
            <a:r>
              <a:rPr lang="ru-RU" sz="1600" dirty="0">
                <a:solidFill>
                  <a:srgbClr val="0D9488"/>
                </a:solidFill>
                <a:latin typeface="Inter"/>
                <a:ea typeface="Inter"/>
                <a:sym typeface="Inter"/>
              </a:rPr>
              <a:t>Система спонтанно распадается на стабильные, изолированные сообщества!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Заключение</a:t>
            </a:r>
            <a:endParaRPr dirty="0"/>
          </a:p>
        </p:txBody>
      </p:sp>
      <p:sp>
        <p:nvSpPr>
          <p:cNvPr id="179" name="Google Shape;179;p28"/>
          <p:cNvSpPr txBox="1">
            <a:spLocks noGrp="1"/>
          </p:cNvSpPr>
          <p:nvPr>
            <p:ph type="body" idx="1"/>
          </p:nvPr>
        </p:nvSpPr>
        <p:spPr>
          <a:xfrm>
            <a:off x="311700" y="1017726"/>
            <a:ext cx="8520600" cy="30738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u="sng" dirty="0"/>
              <a:t>Краткие выводы:</a:t>
            </a:r>
          </a:p>
          <a:p>
            <a:pPr marL="0" indent="0" eaLnBrk="0" fontAlgn="base" hangingPunct="0">
              <a:spcAft>
                <a:spcPts val="1200"/>
              </a:spcAft>
              <a:buNone/>
            </a:pPr>
            <a:r>
              <a:rPr lang="ru-RU" altLang="ru-RU" sz="1600" dirty="0"/>
              <a:t>1. Простые ERGM не могут адекватно смоделировать реальные сети и вырождаются.</a:t>
            </a:r>
          </a:p>
          <a:p>
            <a:pPr marL="0" indent="0" eaLnBrk="0" fontAlgn="base" hangingPunct="0">
              <a:spcAft>
                <a:spcPts val="1200"/>
              </a:spcAft>
              <a:buNone/>
            </a:pPr>
            <a:r>
              <a:rPr lang="ru-RU" altLang="ru-RU" sz="1600" dirty="0"/>
              <a:t>2. Был предложен новый механизм — "баланс сил" (притяжение + отталкивание) — и построена минимальная модель, которая его реализует.</a:t>
            </a:r>
          </a:p>
          <a:p>
            <a:pPr marL="0" indent="0" eaLnBrk="0" fontAlgn="base" hangingPunct="0">
              <a:spcAft>
                <a:spcPts val="1200"/>
              </a:spcAft>
              <a:buNone/>
            </a:pPr>
            <a:r>
              <a:rPr lang="ru-RU" altLang="ru-RU" sz="1600" dirty="0"/>
              <a:t>3. Удалось доказать, что эта модель имеет зону сообществ, и подтвердить это экспериментально.</a:t>
            </a:r>
          </a:p>
          <a:p>
            <a:pPr marL="0" indent="0"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3" name="Google Shape;179;p28">
            <a:extLst>
              <a:ext uri="{FF2B5EF4-FFF2-40B4-BE49-F238E27FC236}">
                <a16:creationId xmlns:a16="http://schemas.microsoft.com/office/drawing/2014/main" id="{C5B3EB02-3B70-7865-5764-2ECF7C3D3A1E}"/>
              </a:ext>
            </a:extLst>
          </p:cNvPr>
          <p:cNvSpPr txBox="1">
            <a:spLocks/>
          </p:cNvSpPr>
          <p:nvPr/>
        </p:nvSpPr>
        <p:spPr>
          <a:xfrm>
            <a:off x="311700" y="4091573"/>
            <a:ext cx="8520600" cy="606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200"/>
              <a:buFont typeface="Inter"/>
              <a:buChar char="●"/>
              <a:defRPr sz="2200" b="0" i="0" u="none" strike="noStrike" cap="non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Char char="○"/>
              <a:defRPr sz="20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Aft>
                <a:spcPts val="1200"/>
              </a:spcAft>
              <a:buFont typeface="Inter"/>
              <a:buNone/>
            </a:pPr>
            <a:r>
              <a:rPr lang="ru-RU" b="1" dirty="0">
                <a:solidFill>
                  <a:srgbClr val="0D9488"/>
                </a:solidFill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297387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Мир как граф</a:t>
            </a: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387" y="1688577"/>
            <a:ext cx="2520003" cy="2302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1162" y="1907503"/>
            <a:ext cx="2520000" cy="186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6614" y="1569403"/>
            <a:ext cx="2519999" cy="25410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97387" y="1047263"/>
            <a:ext cx="8520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Ключевая особенность реальных сетей — структура сообществ</a:t>
            </a:r>
            <a:endParaRPr sz="2000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97388" y="3991225"/>
            <a:ext cx="25200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Сеть белковых взаимодействий</a:t>
            </a:r>
            <a:endParaRPr sz="1600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i="1">
              <a:solidFill>
                <a:srgbClr val="999999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i="1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Источник: Madhavicmu, 2016 (via Wikimedia Commons)</a:t>
            </a:r>
            <a:endParaRPr sz="1000" i="1">
              <a:solidFill>
                <a:srgbClr val="99999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3331150" y="4068175"/>
            <a:ext cx="2520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Социальные связи</a:t>
            </a:r>
            <a:endParaRPr sz="1600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i="1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Источник: IREX, 2017</a:t>
            </a:r>
            <a:endParaRPr sz="1000" i="1">
              <a:solidFill>
                <a:srgbClr val="99999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6326625" y="4068175"/>
            <a:ext cx="25200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Сеть научных цитирований</a:t>
            </a:r>
            <a:endParaRPr sz="1600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i="1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Источник: Davy et al., 2015</a:t>
            </a:r>
            <a:endParaRPr sz="1000" i="1">
              <a:solidFill>
                <a:srgbClr val="999999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Моделирование случайности</a:t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9" y="1301253"/>
            <a:ext cx="2519999" cy="25410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" name="Google Shape;74;p15"/>
          <p:cNvCxnSpPr>
            <a:stCxn id="73" idx="3"/>
          </p:cNvCxnSpPr>
          <p:nvPr/>
        </p:nvCxnSpPr>
        <p:spPr>
          <a:xfrm>
            <a:off x="2831688" y="2571753"/>
            <a:ext cx="3426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5" name="Google Shape;75;p15"/>
          <p:cNvSpPr txBox="1"/>
          <p:nvPr/>
        </p:nvSpPr>
        <p:spPr>
          <a:xfrm>
            <a:off x="3312000" y="2140653"/>
            <a:ext cx="252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Поиск простых правил</a:t>
            </a:r>
            <a:endParaRPr sz="1600" dirty="0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76" name="Google Shape;76;p15"/>
          <p:cNvGrpSpPr/>
          <p:nvPr/>
        </p:nvGrpSpPr>
        <p:grpSpPr>
          <a:xfrm>
            <a:off x="6368655" y="1876028"/>
            <a:ext cx="1287725" cy="1391450"/>
            <a:chOff x="6611100" y="1883075"/>
            <a:chExt cx="1287725" cy="1391450"/>
          </a:xfrm>
        </p:grpSpPr>
        <p:sp>
          <p:nvSpPr>
            <p:cNvPr id="77" name="Google Shape;77;p15"/>
            <p:cNvSpPr/>
            <p:nvPr/>
          </p:nvSpPr>
          <p:spPr>
            <a:xfrm>
              <a:off x="6804925" y="2540600"/>
              <a:ext cx="145500" cy="1455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7289500" y="1883075"/>
              <a:ext cx="145500" cy="1455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7753325" y="2187800"/>
              <a:ext cx="145500" cy="1455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7718725" y="2748275"/>
              <a:ext cx="145500" cy="1455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7289500" y="3129025"/>
              <a:ext cx="145500" cy="1455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7386525" y="2540600"/>
              <a:ext cx="145500" cy="1455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6611100" y="1952175"/>
              <a:ext cx="145500" cy="1455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6611100" y="3080575"/>
              <a:ext cx="145500" cy="1455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cxnSp>
          <p:nvCxnSpPr>
            <p:cNvPr id="85" name="Google Shape;85;p15"/>
            <p:cNvCxnSpPr>
              <a:stCxn id="83" idx="4"/>
              <a:endCxn id="84" idx="0"/>
            </p:cNvCxnSpPr>
            <p:nvPr/>
          </p:nvCxnSpPr>
          <p:spPr>
            <a:xfrm>
              <a:off x="6683850" y="2097675"/>
              <a:ext cx="0" cy="982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15"/>
            <p:cNvCxnSpPr>
              <a:stCxn id="83" idx="5"/>
              <a:endCxn id="82" idx="1"/>
            </p:cNvCxnSpPr>
            <p:nvPr/>
          </p:nvCxnSpPr>
          <p:spPr>
            <a:xfrm>
              <a:off x="6735292" y="2076367"/>
              <a:ext cx="672600" cy="485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15"/>
            <p:cNvCxnSpPr>
              <a:stCxn id="77" idx="7"/>
              <a:endCxn id="78" idx="3"/>
            </p:cNvCxnSpPr>
            <p:nvPr/>
          </p:nvCxnSpPr>
          <p:spPr>
            <a:xfrm rot="10800000" flipH="1">
              <a:off x="6929117" y="2007208"/>
              <a:ext cx="381600" cy="554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15"/>
            <p:cNvCxnSpPr>
              <a:stCxn id="79" idx="4"/>
              <a:endCxn id="80" idx="0"/>
            </p:cNvCxnSpPr>
            <p:nvPr/>
          </p:nvCxnSpPr>
          <p:spPr>
            <a:xfrm flipH="1">
              <a:off x="7791575" y="2333300"/>
              <a:ext cx="34500" cy="4149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15"/>
            <p:cNvCxnSpPr>
              <a:stCxn id="82" idx="3"/>
              <a:endCxn id="84" idx="7"/>
            </p:cNvCxnSpPr>
            <p:nvPr/>
          </p:nvCxnSpPr>
          <p:spPr>
            <a:xfrm flipH="1">
              <a:off x="6735233" y="2664792"/>
              <a:ext cx="672600" cy="437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15"/>
            <p:cNvCxnSpPr>
              <a:stCxn id="77" idx="6"/>
              <a:endCxn id="79" idx="3"/>
            </p:cNvCxnSpPr>
            <p:nvPr/>
          </p:nvCxnSpPr>
          <p:spPr>
            <a:xfrm rot="10800000" flipH="1">
              <a:off x="6950425" y="2311850"/>
              <a:ext cx="824100" cy="301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15"/>
            <p:cNvCxnSpPr>
              <a:stCxn id="80" idx="1"/>
              <a:endCxn id="78" idx="5"/>
            </p:cNvCxnSpPr>
            <p:nvPr/>
          </p:nvCxnSpPr>
          <p:spPr>
            <a:xfrm rot="10800000">
              <a:off x="7413633" y="2007283"/>
              <a:ext cx="326400" cy="762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15"/>
            <p:cNvCxnSpPr>
              <a:stCxn id="78" idx="5"/>
              <a:endCxn id="79" idx="1"/>
            </p:cNvCxnSpPr>
            <p:nvPr/>
          </p:nvCxnSpPr>
          <p:spPr>
            <a:xfrm>
              <a:off x="7413692" y="2007267"/>
              <a:ext cx="360900" cy="2019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15"/>
            <p:cNvCxnSpPr>
              <a:stCxn id="84" idx="6"/>
              <a:endCxn id="80" idx="3"/>
            </p:cNvCxnSpPr>
            <p:nvPr/>
          </p:nvCxnSpPr>
          <p:spPr>
            <a:xfrm rot="10800000" flipH="1">
              <a:off x="6756600" y="2872525"/>
              <a:ext cx="983400" cy="280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15"/>
          <p:cNvSpPr txBox="1"/>
          <p:nvPr/>
        </p:nvSpPr>
        <p:spPr>
          <a:xfrm>
            <a:off x="208050" y="3842250"/>
            <a:ext cx="2727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Сложный реальный граф</a:t>
            </a:r>
            <a:endParaRPr sz="1600" dirty="0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5" name="Google Shape;95;p15"/>
          <p:cNvSpPr txBox="1"/>
          <p:nvPr/>
        </p:nvSpPr>
        <p:spPr>
          <a:xfrm>
            <a:off x="5368362" y="3842250"/>
            <a:ext cx="3288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Простая генеративная модель</a:t>
            </a:r>
            <a:endParaRPr sz="1600" dirty="0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Модель Эрдёша-Реньи</a:t>
            </a:r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body" idx="1"/>
          </p:nvPr>
        </p:nvSpPr>
        <p:spPr>
          <a:xfrm>
            <a:off x="311700" y="1654294"/>
            <a:ext cx="4260300" cy="24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u="sng" dirty="0"/>
              <a:t>Определение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u="sng" dirty="0"/>
          </a:p>
          <a:p>
            <a:pPr marL="0" indent="0">
              <a:buNone/>
            </a:pPr>
            <a:r>
              <a:rPr lang="ru" sz="2000" dirty="0">
                <a:sym typeface="Arial"/>
              </a:rPr>
              <a:t>Каждая пара вершин в графе соединяется ребром независимо от других, с некоторой фиксированной вероятностью </a:t>
            </a:r>
            <a:r>
              <a:rPr lang="en-US" sz="2000" b="1" i="1" dirty="0">
                <a:sym typeface="Arial"/>
              </a:rPr>
              <a:t>p</a:t>
            </a:r>
            <a:r>
              <a:rPr lang="ru" sz="2000" dirty="0">
                <a:sym typeface="Arial"/>
              </a:rPr>
              <a:t>.</a:t>
            </a:r>
            <a:endParaRPr sz="2000" dirty="0">
              <a:sym typeface="Arial"/>
            </a:endParaRPr>
          </a:p>
          <a:p>
            <a:pPr marL="0" indent="0">
              <a:buNone/>
            </a:pPr>
            <a:endParaRPr sz="2000" dirty="0">
              <a:sym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" sz="2000" dirty="0">
                <a:sym typeface="Arial"/>
              </a:rPr>
              <a:t>Это фундаментальная точка отсчёта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ym typeface="Arial"/>
              </a:rPr>
              <a:t>Модель генерирует граф без какой-либо осмысленной структуры</a:t>
            </a:r>
          </a:p>
        </p:txBody>
      </p:sp>
      <p:sp>
        <p:nvSpPr>
          <p:cNvPr id="102" name="Google Shape;102;p16"/>
          <p:cNvSpPr txBox="1"/>
          <p:nvPr/>
        </p:nvSpPr>
        <p:spPr>
          <a:xfrm>
            <a:off x="5337250" y="4172100"/>
            <a:ext cx="295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rgbClr val="0D9488"/>
                </a:solidFill>
                <a:latin typeface="Inter"/>
                <a:ea typeface="Inter"/>
                <a:cs typeface="Inter"/>
                <a:sym typeface="Inter"/>
              </a:rPr>
              <a:t>Сообществ нет!</a:t>
            </a:r>
            <a:endParaRPr sz="1600" dirty="0">
              <a:solidFill>
                <a:srgbClr val="0D948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3" name="Google Shape;103;p16"/>
          <p:cNvSpPr txBox="1"/>
          <p:nvPr/>
        </p:nvSpPr>
        <p:spPr>
          <a:xfrm>
            <a:off x="5028550" y="1105088"/>
            <a:ext cx="3572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Результат: случайный газ</a:t>
            </a:r>
            <a:endParaRPr sz="2000" dirty="0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04" name="Google Shape;104;p16" title="simulation_gas_sparse_no_title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9794" y="1750088"/>
            <a:ext cx="2269612" cy="2269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Более мощный инструмент: ERGM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0" name="Google Shape;110;p17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11700" y="1152475"/>
                <a:ext cx="4520700" cy="3416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1200"/>
                  </a:spcAft>
                  <a:buNone/>
                </a:pPr>
                <a:r>
                  <a:rPr lang="ru" sz="2200" u="sng" dirty="0"/>
                  <a:t>Основная идея</a:t>
                </a:r>
                <a:endParaRPr lang="en-US" sz="2200" u="sng" dirty="0"/>
              </a:p>
              <a:p>
                <a:pPr marL="0" lvl="0" indent="0" algn="ctr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1600" dirty="0">
                    <a:solidFill>
                      <a:srgbClr val="333333"/>
                    </a:solidFill>
                  </a:rPr>
                  <a:t>— </a:t>
                </a:r>
                <a:r>
                  <a:rPr lang="ru-RU" sz="1600" dirty="0">
                    <a:solidFill>
                      <a:srgbClr val="333333"/>
                    </a:solidFill>
                  </a:rPr>
                  <a:t>Вероятность увидеть граф </a:t>
                </a:r>
                <a14:m>
                  <m:oMath xmlns:m="http://schemas.openxmlformats.org/officeDocument/2006/math">
                    <m:r>
                      <a:rPr lang="en-US" sz="1600" dirty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1600" dirty="0">
                    <a:solidFill>
                      <a:srgbClr val="333333"/>
                    </a:solidFill>
                  </a:rPr>
                  <a:t>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dirty="0" err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1600" i="1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r>
                  <a:rPr lang="en-US" sz="1600" dirty="0">
                    <a:solidFill>
                      <a:srgbClr val="333333"/>
                    </a:solidFill>
                  </a:rPr>
                  <a:t>— </a:t>
                </a:r>
                <a:r>
                  <a:rPr lang="ru-RU" sz="1600" dirty="0">
                    <a:solidFill>
                      <a:srgbClr val="333333"/>
                    </a:solidFill>
                  </a:rPr>
                  <a:t>Статистики: например, число рёбер, число треугольников.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600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1600" dirty="0" err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333333"/>
                    </a:solidFill>
                  </a:rPr>
                  <a:t> — </a:t>
                </a:r>
                <a:r>
                  <a:rPr lang="ru-RU" sz="1600" dirty="0">
                    <a:solidFill>
                      <a:srgbClr val="333333"/>
                    </a:solidFill>
                  </a:rPr>
                  <a:t>Параметры: насколько сильно мы поощряем (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1600" i="1" dirty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6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600" dirty="0">
                    <a:solidFill>
                      <a:srgbClr val="333333"/>
                    </a:solidFill>
                  </a:rPr>
                  <a:t>) </a:t>
                </a:r>
                <a:r>
                  <a:rPr lang="ru-RU" sz="1600" dirty="0">
                    <a:solidFill>
                      <a:srgbClr val="333333"/>
                    </a:solidFill>
                  </a:rPr>
                  <a:t>или штрафуем (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1600" i="1" dirty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6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600" dirty="0">
                    <a:solidFill>
                      <a:srgbClr val="333333"/>
                    </a:solidFill>
                  </a:rPr>
                  <a:t>) </a:t>
                </a:r>
                <a:r>
                  <a:rPr lang="ru-RU" sz="1600" dirty="0">
                    <a:solidFill>
                      <a:srgbClr val="333333"/>
                    </a:solidFill>
                  </a:rPr>
                  <a:t>эти структуры.</a:t>
                </a:r>
              </a:p>
            </p:txBody>
          </p:sp>
        </mc:Choice>
        <mc:Fallback>
          <p:sp>
            <p:nvSpPr>
              <p:cNvPr id="110" name="Google Shape;110;p17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152475"/>
                <a:ext cx="4520700" cy="3416400"/>
              </a:xfrm>
              <a:prstGeom prst="rect">
                <a:avLst/>
              </a:prstGeom>
              <a:blipFill>
                <a:blip r:embed="rId3"/>
                <a:stretch>
                  <a:fillRect t="-37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21FCFEA-9FFC-09AD-EF44-BED182B539C1}"/>
              </a:ext>
            </a:extLst>
          </p:cNvPr>
          <p:cNvSpPr/>
          <p:nvPr/>
        </p:nvSpPr>
        <p:spPr>
          <a:xfrm>
            <a:off x="5137346" y="1726494"/>
            <a:ext cx="3114048" cy="2333675"/>
          </a:xfrm>
          <a:prstGeom prst="rect">
            <a:avLst/>
          </a:prstGeom>
          <a:noFill/>
          <a:ln>
            <a:solidFill>
              <a:srgbClr val="0D948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677C666-62E7-8AA7-8EF8-A174A0E3D78B}"/>
              </a:ext>
            </a:extLst>
          </p:cNvPr>
          <p:cNvCxnSpPr>
            <a:cxnSpLocks/>
          </p:cNvCxnSpPr>
          <p:nvPr/>
        </p:nvCxnSpPr>
        <p:spPr>
          <a:xfrm flipV="1">
            <a:off x="5322253" y="2105201"/>
            <a:ext cx="210393" cy="224419"/>
          </a:xfrm>
          <a:prstGeom prst="line">
            <a:avLst/>
          </a:prstGeom>
          <a:ln w="1270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реугольник 6">
            <a:extLst>
              <a:ext uri="{FF2B5EF4-FFF2-40B4-BE49-F238E27FC236}">
                <a16:creationId xmlns:a16="http://schemas.microsoft.com/office/drawing/2014/main" id="{8F00479F-5356-ED3D-5AA2-7237244D186A}"/>
              </a:ext>
            </a:extLst>
          </p:cNvPr>
          <p:cNvSpPr/>
          <p:nvPr/>
        </p:nvSpPr>
        <p:spPr>
          <a:xfrm>
            <a:off x="5293931" y="2687425"/>
            <a:ext cx="267037" cy="224419"/>
          </a:xfrm>
          <a:prstGeom prst="triangle">
            <a:avLst/>
          </a:prstGeom>
          <a:noFill/>
          <a:ln w="12700">
            <a:solidFill>
              <a:srgbClr val="3333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A1C70CA1-5BE1-EB82-DB11-410AF4EB4B45}"/>
              </a:ext>
            </a:extLst>
          </p:cNvPr>
          <p:cNvGrpSpPr/>
          <p:nvPr/>
        </p:nvGrpSpPr>
        <p:grpSpPr>
          <a:xfrm>
            <a:off x="5321365" y="3269649"/>
            <a:ext cx="210392" cy="234669"/>
            <a:chOff x="5293931" y="3269649"/>
            <a:chExt cx="210392" cy="234669"/>
          </a:xfrm>
        </p:grpSpPr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E8572BBC-2D13-32F9-6594-21C5C04B5C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3931" y="3269649"/>
              <a:ext cx="64736" cy="234669"/>
            </a:xfrm>
            <a:prstGeom prst="line">
              <a:avLst/>
            </a:prstGeom>
            <a:ln w="12700">
              <a:solidFill>
                <a:srgbClr val="33333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15E0844E-A4F4-C8BD-0DB7-A68CC93678AA}"/>
                </a:ext>
              </a:extLst>
            </p:cNvPr>
            <p:cNvCxnSpPr>
              <a:cxnSpLocks/>
            </p:cNvCxnSpPr>
            <p:nvPr/>
          </p:nvCxnSpPr>
          <p:spPr>
            <a:xfrm>
              <a:off x="5358667" y="3269649"/>
              <a:ext cx="64736" cy="137565"/>
            </a:xfrm>
            <a:prstGeom prst="line">
              <a:avLst/>
            </a:prstGeom>
            <a:ln w="12700"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6D1AB6FE-F9A1-76EE-770C-FDA4BA54EFC7}"/>
                </a:ext>
              </a:extLst>
            </p:cNvPr>
            <p:cNvCxnSpPr>
              <a:cxnSpLocks/>
            </p:cNvCxnSpPr>
            <p:nvPr/>
          </p:nvCxnSpPr>
          <p:spPr>
            <a:xfrm>
              <a:off x="5423403" y="3407214"/>
              <a:ext cx="80920" cy="16184"/>
            </a:xfrm>
            <a:prstGeom prst="line">
              <a:avLst/>
            </a:prstGeom>
            <a:ln w="12700"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BFE17F55-7224-AB8B-7620-96BBDB8DDDB4}"/>
              </a:ext>
            </a:extLst>
          </p:cNvPr>
          <p:cNvCxnSpPr>
            <a:cxnSpLocks/>
          </p:cNvCxnSpPr>
          <p:nvPr/>
        </p:nvCxnSpPr>
        <p:spPr>
          <a:xfrm>
            <a:off x="5933608" y="2211278"/>
            <a:ext cx="1781299" cy="0"/>
          </a:xfrm>
          <a:prstGeom prst="line">
            <a:avLst/>
          </a:prstGeom>
          <a:ln w="952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4CD790B5-CEAA-2113-BAAF-B507EB50D569}"/>
              </a:ext>
            </a:extLst>
          </p:cNvPr>
          <p:cNvCxnSpPr>
            <a:cxnSpLocks/>
          </p:cNvCxnSpPr>
          <p:nvPr/>
        </p:nvCxnSpPr>
        <p:spPr>
          <a:xfrm>
            <a:off x="7608029" y="2105201"/>
            <a:ext cx="0" cy="224419"/>
          </a:xfrm>
          <a:prstGeom prst="line">
            <a:avLst/>
          </a:prstGeom>
          <a:ln w="2540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77B28DE1-B322-35D1-B2E6-B2D5B86C8D97}"/>
              </a:ext>
            </a:extLst>
          </p:cNvPr>
          <p:cNvCxnSpPr>
            <a:cxnSpLocks/>
          </p:cNvCxnSpPr>
          <p:nvPr/>
        </p:nvCxnSpPr>
        <p:spPr>
          <a:xfrm>
            <a:off x="5933608" y="2820878"/>
            <a:ext cx="1781299" cy="0"/>
          </a:xfrm>
          <a:prstGeom prst="line">
            <a:avLst/>
          </a:prstGeom>
          <a:ln w="952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8C9FADBD-E7D1-BE89-4A47-FF8D47CB8382}"/>
              </a:ext>
            </a:extLst>
          </p:cNvPr>
          <p:cNvCxnSpPr>
            <a:cxnSpLocks/>
          </p:cNvCxnSpPr>
          <p:nvPr/>
        </p:nvCxnSpPr>
        <p:spPr>
          <a:xfrm>
            <a:off x="6099269" y="2708668"/>
            <a:ext cx="0" cy="224419"/>
          </a:xfrm>
          <a:prstGeom prst="line">
            <a:avLst/>
          </a:prstGeom>
          <a:ln w="2540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2BD55A66-8FFB-1006-30E1-42C224A55EB9}"/>
              </a:ext>
            </a:extLst>
          </p:cNvPr>
          <p:cNvCxnSpPr>
            <a:cxnSpLocks/>
          </p:cNvCxnSpPr>
          <p:nvPr/>
        </p:nvCxnSpPr>
        <p:spPr>
          <a:xfrm>
            <a:off x="5933608" y="3405037"/>
            <a:ext cx="1781299" cy="0"/>
          </a:xfrm>
          <a:prstGeom prst="line">
            <a:avLst/>
          </a:prstGeom>
          <a:ln w="952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BD80A7BC-D293-D473-EFBF-1CCD5CBFEA8B}"/>
              </a:ext>
            </a:extLst>
          </p:cNvPr>
          <p:cNvCxnSpPr>
            <a:cxnSpLocks/>
          </p:cNvCxnSpPr>
          <p:nvPr/>
        </p:nvCxnSpPr>
        <p:spPr>
          <a:xfrm>
            <a:off x="7046327" y="3298960"/>
            <a:ext cx="0" cy="224419"/>
          </a:xfrm>
          <a:prstGeom prst="line">
            <a:avLst/>
          </a:prstGeom>
          <a:ln w="2540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E207DBC-BD56-3200-6550-E9D88F57A94E}"/>
                  </a:ext>
                </a:extLst>
              </p:cNvPr>
              <p:cNvSpPr txBox="1"/>
              <p:nvPr/>
            </p:nvSpPr>
            <p:spPr>
              <a:xfrm>
                <a:off x="6694370" y="2168733"/>
                <a:ext cx="24938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E207DBC-BD56-3200-6550-E9D88F57A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370" y="2168733"/>
                <a:ext cx="249383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48F52E3-8B3A-2241-8186-2A431753D391}"/>
                  </a:ext>
                </a:extLst>
              </p:cNvPr>
              <p:cNvSpPr txBox="1"/>
              <p:nvPr/>
            </p:nvSpPr>
            <p:spPr>
              <a:xfrm>
                <a:off x="6695925" y="2773828"/>
                <a:ext cx="24938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48F52E3-8B3A-2241-8186-2A431753D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925" y="2773828"/>
                <a:ext cx="249383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2475BAA-CBA7-CEAE-C883-2BFE1AC55DFB}"/>
                  </a:ext>
                </a:extLst>
              </p:cNvPr>
              <p:cNvSpPr txBox="1"/>
              <p:nvPr/>
            </p:nvSpPr>
            <p:spPr>
              <a:xfrm>
                <a:off x="6694370" y="3369209"/>
                <a:ext cx="24938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2475BAA-CBA7-CEAE-C883-2BFE1AC55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370" y="3369209"/>
                <a:ext cx="249383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1ED0CB7-A5B2-212F-4225-D5182A128D28}"/>
                  </a:ext>
                </a:extLst>
              </p:cNvPr>
              <p:cNvSpPr txBox="1"/>
              <p:nvPr/>
            </p:nvSpPr>
            <p:spPr>
              <a:xfrm>
                <a:off x="7729075" y="2110729"/>
                <a:ext cx="3617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ru-RU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1ED0CB7-A5B2-212F-4225-D5182A128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9075" y="2110729"/>
                <a:ext cx="361754" cy="307777"/>
              </a:xfrm>
              <a:prstGeom prst="rect">
                <a:avLst/>
              </a:prstGeom>
              <a:blipFill>
                <a:blip r:embed="rId6"/>
                <a:stretch>
                  <a:fillRect t="-4000" r="-17241" b="-2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4C2D43D-9B34-6C24-FFB9-A70593585D6F}"/>
                  </a:ext>
                </a:extLst>
              </p:cNvPr>
              <p:cNvSpPr txBox="1"/>
              <p:nvPr/>
            </p:nvSpPr>
            <p:spPr>
              <a:xfrm>
                <a:off x="7729265" y="2713079"/>
                <a:ext cx="3655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ru-RU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4C2D43D-9B34-6C24-FFB9-A70593585D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9265" y="2713079"/>
                <a:ext cx="365544" cy="307777"/>
              </a:xfrm>
              <a:prstGeom prst="rect">
                <a:avLst/>
              </a:prstGeom>
              <a:blipFill>
                <a:blip r:embed="rId7"/>
                <a:stretch>
                  <a:fillRect t="-3846" r="-13333" b="-153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F37F70-1CD2-3BCA-50C0-228C2083671F}"/>
                  </a:ext>
                </a:extLst>
              </p:cNvPr>
              <p:cNvSpPr txBox="1"/>
              <p:nvPr/>
            </p:nvSpPr>
            <p:spPr>
              <a:xfrm>
                <a:off x="7727180" y="3298960"/>
                <a:ext cx="3655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ru-RU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F37F70-1CD2-3BCA-50C0-228C20836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7180" y="3298960"/>
                <a:ext cx="365544" cy="307777"/>
              </a:xfrm>
              <a:prstGeom prst="rect">
                <a:avLst/>
              </a:prstGeom>
              <a:blipFill>
                <a:blip r:embed="rId8"/>
                <a:stretch>
                  <a:fillRect t="-3846" r="-13333" b="-153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8A2628DD-6EE1-1EEE-2C58-7646C6237DB3}"/>
              </a:ext>
            </a:extLst>
          </p:cNvPr>
          <p:cNvCxnSpPr>
            <a:cxnSpLocks/>
          </p:cNvCxnSpPr>
          <p:nvPr/>
        </p:nvCxnSpPr>
        <p:spPr>
          <a:xfrm>
            <a:off x="6820617" y="2173972"/>
            <a:ext cx="0" cy="70957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8473A47E-7610-F975-7A06-BC0D9889BF06}"/>
              </a:ext>
            </a:extLst>
          </p:cNvPr>
          <p:cNvCxnSpPr>
            <a:cxnSpLocks/>
          </p:cNvCxnSpPr>
          <p:nvPr/>
        </p:nvCxnSpPr>
        <p:spPr>
          <a:xfrm>
            <a:off x="6819061" y="2781874"/>
            <a:ext cx="0" cy="70957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9259F3C6-CF53-CA7B-54EA-9F61991D93FA}"/>
              </a:ext>
            </a:extLst>
          </p:cNvPr>
          <p:cNvCxnSpPr>
            <a:cxnSpLocks/>
          </p:cNvCxnSpPr>
          <p:nvPr/>
        </p:nvCxnSpPr>
        <p:spPr>
          <a:xfrm>
            <a:off x="6822953" y="3369209"/>
            <a:ext cx="0" cy="70957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Скрытая опасность простых </a:t>
            </a:r>
            <a:r>
              <a:rPr lang="en-US" dirty="0"/>
              <a:t>ERGM</a:t>
            </a:r>
            <a:endParaRPr dirty="0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15407B37-5528-F729-1A46-81DB3E27F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19317"/>
            <a:ext cx="3999900" cy="572700"/>
          </a:xfrm>
        </p:spPr>
        <p:txBody>
          <a:bodyPr>
            <a:normAutofit/>
          </a:bodyPr>
          <a:lstStyle/>
          <a:p>
            <a:pPr marL="139700" indent="0" algn="ctr">
              <a:buNone/>
            </a:pPr>
            <a:r>
              <a:rPr lang="ru-RU" sz="2200" dirty="0"/>
              <a:t>Фаза «Газ»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4D4833-A50C-18E6-F12E-1AD826FA74C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32400" y="1019317"/>
            <a:ext cx="3999900" cy="572700"/>
          </a:xfrm>
        </p:spPr>
        <p:txBody>
          <a:bodyPr>
            <a:normAutofit/>
          </a:bodyPr>
          <a:lstStyle/>
          <a:p>
            <a:pPr marL="139700" indent="0" algn="ctr">
              <a:buNone/>
            </a:pPr>
            <a:r>
              <a:rPr lang="ru-RU" sz="2200" dirty="0"/>
              <a:t>Фаза «Коллапс»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1C9FD2-04F0-DFDB-F1BF-5C153F7D85CD}"/>
              </a:ext>
            </a:extLst>
          </p:cNvPr>
          <p:cNvSpPr txBox="1"/>
          <p:nvPr/>
        </p:nvSpPr>
        <p:spPr>
          <a:xfrm>
            <a:off x="993131" y="3973007"/>
            <a:ext cx="2636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D9488"/>
                </a:solidFill>
                <a:latin typeface="Inter"/>
                <a:ea typeface="Inter"/>
                <a:sym typeface="Inter"/>
              </a:rPr>
              <a:t>Сообществ</a:t>
            </a:r>
            <a:r>
              <a:rPr lang="en-US" sz="1600" b="1" dirty="0">
                <a:solidFill>
                  <a:srgbClr val="0D9488"/>
                </a:solidFill>
                <a:latin typeface="Inter"/>
                <a:ea typeface="Inter"/>
                <a:sym typeface="Inter"/>
              </a:rPr>
              <a:t> </a:t>
            </a:r>
            <a:r>
              <a:rPr lang="ru-RU" sz="1600" dirty="0">
                <a:solidFill>
                  <a:srgbClr val="0D9488"/>
                </a:solidFill>
                <a:latin typeface="Inter"/>
                <a:ea typeface="Inter"/>
              </a:rPr>
              <a:t>нет!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FB5582-D0E5-5F10-BEFE-75B4017424C7}"/>
              </a:ext>
            </a:extLst>
          </p:cNvPr>
          <p:cNvSpPr txBox="1"/>
          <p:nvPr/>
        </p:nvSpPr>
        <p:spPr>
          <a:xfrm>
            <a:off x="5514309" y="3973007"/>
            <a:ext cx="28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D9488"/>
                </a:solidFill>
                <a:latin typeface="Inter"/>
                <a:ea typeface="Inter"/>
              </a:rPr>
              <a:t>Сообществ нет!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DCD2A-8BE1-A116-8841-A841492B6C7E}"/>
              </a:ext>
            </a:extLst>
          </p:cNvPr>
          <p:cNvSpPr txBox="1"/>
          <p:nvPr/>
        </p:nvSpPr>
        <p:spPr>
          <a:xfrm>
            <a:off x="911450" y="4493172"/>
            <a:ext cx="732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333333"/>
                </a:solidFill>
                <a:latin typeface="Inter"/>
                <a:ea typeface="Inter"/>
              </a:rPr>
              <a:t>Нужно найти ещё один недостающий механизм!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6C1997A-68EC-C8B7-A3AF-127CDA3E8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812" y="1468746"/>
            <a:ext cx="2473200" cy="24732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5184BDD-5934-C1CE-1700-8EC395968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990" y="1468746"/>
            <a:ext cx="2473676" cy="247367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Баланс сил</a:t>
            </a:r>
            <a:endParaRPr dirty="0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7B52D3A8-C27B-6829-6430-68E9CD937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3999900" cy="443889"/>
          </a:xfrm>
        </p:spPr>
        <p:txBody>
          <a:bodyPr>
            <a:noAutofit/>
          </a:bodyPr>
          <a:lstStyle/>
          <a:p>
            <a:pPr marL="139700" indent="0" algn="ctr">
              <a:buNone/>
            </a:pPr>
            <a:r>
              <a:rPr lang="ru-RU" sz="2200" u="sng" dirty="0"/>
              <a:t>Локальное притяжение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946AC3-7E04-30AB-D06E-29B5CD0EB98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572000" y="1152475"/>
            <a:ext cx="4260300" cy="443889"/>
          </a:xfrm>
        </p:spPr>
        <p:txBody>
          <a:bodyPr>
            <a:noAutofit/>
          </a:bodyPr>
          <a:lstStyle/>
          <a:p>
            <a:pPr marL="139700" indent="0" algn="ctr">
              <a:buNone/>
            </a:pPr>
            <a:r>
              <a:rPr lang="ru-RU" sz="2200" u="sng" dirty="0"/>
              <a:t>Отталкивание</a:t>
            </a:r>
          </a:p>
        </p:txBody>
      </p:sp>
      <p:sp>
        <p:nvSpPr>
          <p:cNvPr id="4" name="Треугольник 3">
            <a:extLst>
              <a:ext uri="{FF2B5EF4-FFF2-40B4-BE49-F238E27FC236}">
                <a16:creationId xmlns:a16="http://schemas.microsoft.com/office/drawing/2014/main" id="{CF6AB883-3796-E862-BDFD-9ED7F286F947}"/>
              </a:ext>
            </a:extLst>
          </p:cNvPr>
          <p:cNvSpPr/>
          <p:nvPr/>
        </p:nvSpPr>
        <p:spPr>
          <a:xfrm>
            <a:off x="2044613" y="1802187"/>
            <a:ext cx="267037" cy="224419"/>
          </a:xfrm>
          <a:prstGeom prst="triangle">
            <a:avLst/>
          </a:prstGeom>
          <a:noFill/>
          <a:ln w="12700">
            <a:solidFill>
              <a:srgbClr val="3333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B00F8F2-0722-AA2B-10C8-F68854430F85}"/>
              </a:ext>
            </a:extLst>
          </p:cNvPr>
          <p:cNvGrpSpPr/>
          <p:nvPr/>
        </p:nvGrpSpPr>
        <p:grpSpPr>
          <a:xfrm>
            <a:off x="6239338" y="1812438"/>
            <a:ext cx="593012" cy="213916"/>
            <a:chOff x="4781111" y="3193298"/>
            <a:chExt cx="593012" cy="213916"/>
          </a:xfrm>
        </p:grpSpPr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FB22F2D0-735A-B5BE-681E-BA7BCE8A84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1111" y="3343559"/>
              <a:ext cx="204952" cy="63655"/>
            </a:xfrm>
            <a:prstGeom prst="line">
              <a:avLst/>
            </a:prstGeom>
            <a:ln w="12700">
              <a:solidFill>
                <a:srgbClr val="33333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79D30BE4-02EC-A659-E617-E881EBBE63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6063" y="3193298"/>
              <a:ext cx="134007" cy="150261"/>
            </a:xfrm>
            <a:prstGeom prst="line">
              <a:avLst/>
            </a:prstGeom>
            <a:ln w="12700"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7C6A5F6C-A8C5-F820-C98A-A14BEF5370EF}"/>
                </a:ext>
              </a:extLst>
            </p:cNvPr>
            <p:cNvCxnSpPr>
              <a:cxnSpLocks/>
            </p:cNvCxnSpPr>
            <p:nvPr/>
          </p:nvCxnSpPr>
          <p:spPr>
            <a:xfrm>
              <a:off x="5120070" y="3201181"/>
              <a:ext cx="254053" cy="190928"/>
            </a:xfrm>
            <a:prstGeom prst="line">
              <a:avLst/>
            </a:prstGeom>
            <a:ln w="12700"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Плюс 8">
            <a:extLst>
              <a:ext uri="{FF2B5EF4-FFF2-40B4-BE49-F238E27FC236}">
                <a16:creationId xmlns:a16="http://schemas.microsoft.com/office/drawing/2014/main" id="{6A9F1880-9024-A0BF-4BD8-33589ED70FC9}"/>
              </a:ext>
            </a:extLst>
          </p:cNvPr>
          <p:cNvSpPr/>
          <p:nvPr/>
        </p:nvSpPr>
        <p:spPr>
          <a:xfrm>
            <a:off x="2311650" y="1812438"/>
            <a:ext cx="224419" cy="224419"/>
          </a:xfrm>
          <a:prstGeom prst="mathPlus">
            <a:avLst/>
          </a:prstGeom>
          <a:solidFill>
            <a:srgbClr val="00B050"/>
          </a:solidFill>
          <a:ln w="12700">
            <a:solidFill>
              <a:srgbClr val="3333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Минус 9">
            <a:extLst>
              <a:ext uri="{FF2B5EF4-FFF2-40B4-BE49-F238E27FC236}">
                <a16:creationId xmlns:a16="http://schemas.microsoft.com/office/drawing/2014/main" id="{74507E0F-FD9A-250D-A174-3C44BE0DDAAA}"/>
              </a:ext>
            </a:extLst>
          </p:cNvPr>
          <p:cNvSpPr/>
          <p:nvPr/>
        </p:nvSpPr>
        <p:spPr>
          <a:xfrm>
            <a:off x="6832350" y="1725836"/>
            <a:ext cx="206803" cy="377119"/>
          </a:xfrm>
          <a:prstGeom prst="mathMinus">
            <a:avLst>
              <a:gd name="adj1" fmla="val 15159"/>
            </a:avLst>
          </a:prstGeom>
          <a:solidFill>
            <a:srgbClr val="FF0000"/>
          </a:solidFill>
          <a:ln w="12700">
            <a:solidFill>
              <a:srgbClr val="3333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F0022C-0818-0833-9089-7722E32B2607}"/>
              </a:ext>
            </a:extLst>
          </p:cNvPr>
          <p:cNvSpPr txBox="1"/>
          <p:nvPr/>
        </p:nvSpPr>
        <p:spPr>
          <a:xfrm>
            <a:off x="311700" y="2252931"/>
            <a:ext cx="39999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333333"/>
                </a:solidFill>
                <a:latin typeface="Inter"/>
                <a:ea typeface="Inter"/>
              </a:rPr>
              <a:t>Это статистики, поощряющие плотные, компактные структуры (с малым диаметром).</a:t>
            </a:r>
          </a:p>
          <a:p>
            <a:endParaRPr lang="ru-RU" sz="1600" dirty="0">
              <a:solidFill>
                <a:srgbClr val="333333"/>
              </a:solidFill>
              <a:latin typeface="Inter"/>
              <a:ea typeface="Inter"/>
            </a:endParaRPr>
          </a:p>
          <a:p>
            <a:r>
              <a:rPr lang="ru-RU" sz="1600" i="1" dirty="0">
                <a:solidFill>
                  <a:srgbClr val="333333"/>
                </a:solidFill>
                <a:latin typeface="Inter"/>
                <a:ea typeface="Inter"/>
                <a:sym typeface="Inter"/>
              </a:rPr>
              <a:t>Пример: треугольники, 4-клики.</a:t>
            </a:r>
            <a:endParaRPr lang="en-US" sz="1600" i="1" dirty="0">
              <a:solidFill>
                <a:srgbClr val="333333"/>
              </a:solidFill>
              <a:latin typeface="Inter"/>
              <a:ea typeface="Inter"/>
              <a:sym typeface="Inter"/>
            </a:endParaRPr>
          </a:p>
          <a:p>
            <a:pPr algn="ctr"/>
            <a:endParaRPr lang="en-US" sz="1600" dirty="0">
              <a:solidFill>
                <a:srgbClr val="333333"/>
              </a:solidFill>
              <a:latin typeface="Inter"/>
              <a:ea typeface="Inter"/>
              <a:sym typeface="Inter"/>
            </a:endParaRPr>
          </a:p>
          <a:p>
            <a:r>
              <a:rPr lang="ru-RU" sz="1600" dirty="0">
                <a:solidFill>
                  <a:srgbClr val="333333"/>
                </a:solidFill>
                <a:latin typeface="Inter"/>
                <a:ea typeface="Inter"/>
                <a:sym typeface="Inter"/>
              </a:rPr>
              <a:t>Заставляет вершины сбиваться в плотные группы.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D9D7D0-3A51-DB59-E61F-955DB57EFB32}"/>
              </a:ext>
            </a:extLst>
          </p:cNvPr>
          <p:cNvSpPr txBox="1"/>
          <p:nvPr/>
        </p:nvSpPr>
        <p:spPr>
          <a:xfrm>
            <a:off x="4832402" y="2262420"/>
            <a:ext cx="39999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333333"/>
                </a:solidFill>
                <a:latin typeface="Inter"/>
                <a:ea typeface="Inter"/>
              </a:rPr>
              <a:t>Это статистики, штрафующие за длинные, 'неэффективные' связи (с большим диаметром).</a:t>
            </a:r>
          </a:p>
          <a:p>
            <a:endParaRPr lang="ru-RU" sz="1600" dirty="0">
              <a:solidFill>
                <a:srgbClr val="333333"/>
              </a:solidFill>
              <a:latin typeface="Inter"/>
              <a:ea typeface="Inter"/>
              <a:sym typeface="Inter"/>
            </a:endParaRPr>
          </a:p>
          <a:p>
            <a:r>
              <a:rPr lang="ru-RU" sz="1600" i="1" dirty="0">
                <a:solidFill>
                  <a:srgbClr val="333333"/>
                </a:solidFill>
                <a:latin typeface="Inter"/>
                <a:ea typeface="Inter"/>
                <a:sym typeface="Inter"/>
              </a:rPr>
              <a:t>Пример: пути длины 3.</a:t>
            </a:r>
          </a:p>
          <a:p>
            <a:endParaRPr lang="en-US" sz="1600" i="1" dirty="0">
              <a:solidFill>
                <a:srgbClr val="333333"/>
              </a:solidFill>
              <a:latin typeface="Inter"/>
              <a:ea typeface="Inter"/>
              <a:sym typeface="Inter"/>
            </a:endParaRPr>
          </a:p>
          <a:p>
            <a:r>
              <a:rPr lang="ru-RU" sz="1600" dirty="0">
                <a:solidFill>
                  <a:srgbClr val="333333"/>
                </a:solidFill>
                <a:latin typeface="Inter"/>
                <a:ea typeface="Inter"/>
                <a:sym typeface="Inter"/>
              </a:rPr>
              <a:t>Мешаем группам сливаться в одну гигантскую компоненту.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906E4B-7986-258F-5495-AA0728AC9E48}"/>
              </a:ext>
            </a:extLst>
          </p:cNvPr>
          <p:cNvSpPr txBox="1"/>
          <p:nvPr/>
        </p:nvSpPr>
        <p:spPr>
          <a:xfrm>
            <a:off x="311701" y="4445478"/>
            <a:ext cx="8520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D9488"/>
              </a:buClr>
              <a:buSzPts val="3600"/>
            </a:pPr>
            <a:r>
              <a:rPr lang="ru-RU" sz="1600" b="1" dirty="0">
                <a:solidFill>
                  <a:srgbClr val="0D9488"/>
                </a:solidFill>
                <a:latin typeface="Inter"/>
                <a:ea typeface="Inter"/>
                <a:sym typeface="Inter"/>
              </a:rPr>
              <a:t>Баланс этих двух сил позволяет сообществам возникать и быть стабильными!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Простейшая сбалансированная модель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>
                <a:extLst>
                  <a:ext uri="{FF2B5EF4-FFF2-40B4-BE49-F238E27FC236}">
                    <a16:creationId xmlns:a16="http://schemas.microsoft.com/office/drawing/2014/main" id="{446FFBF6-A869-E3AD-F119-4D3B64C9045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1" y="1152475"/>
                <a:ext cx="3999900" cy="2568187"/>
              </a:xfrm>
            </p:spPr>
            <p:txBody>
              <a:bodyPr>
                <a:normAutofit/>
              </a:bodyPr>
              <a:lstStyle/>
              <a:p>
                <a:pPr marL="139700" indent="0">
                  <a:buNone/>
                </a:pPr>
                <a:r>
                  <a:rPr lang="ru-RU" sz="2200" dirty="0"/>
                  <a:t>Притяжение: </a:t>
                </a:r>
              </a:p>
              <a:p>
                <a:pPr marL="139700" indent="0">
                  <a:buNone/>
                </a:pPr>
                <a:endParaRPr lang="ru-RU" sz="2200" dirty="0"/>
              </a:p>
              <a:p>
                <a:pPr marL="139700" indent="0">
                  <a:buNone/>
                </a:pPr>
                <a:r>
                  <a:rPr lang="ru-RU" sz="1600" dirty="0"/>
                  <a:t>В качестве статистики притяжения возьмём количество треугольников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ru-RU" sz="1600" dirty="0"/>
                  <a:t>). </a:t>
                </a:r>
              </a:p>
              <a:p>
                <a:pPr marL="139700" indent="0">
                  <a:buNone/>
                </a:pPr>
                <a:endParaRPr lang="ru-RU" sz="1600" dirty="0"/>
              </a:p>
              <a:p>
                <a:pPr marL="139700" indent="0">
                  <a:buNone/>
                </a:pPr>
                <a:r>
                  <a:rPr lang="ru-RU" sz="1600" dirty="0"/>
                  <a:t>Диаметр статистики – 1.</a:t>
                </a:r>
              </a:p>
            </p:txBody>
          </p:sp>
        </mc:Choice>
        <mc:Fallback xmlns="">
          <p:sp>
            <p:nvSpPr>
              <p:cNvPr id="3" name="Текст 2">
                <a:extLst>
                  <a:ext uri="{FF2B5EF4-FFF2-40B4-BE49-F238E27FC236}">
                    <a16:creationId xmlns:a16="http://schemas.microsoft.com/office/drawing/2014/main" id="{446FFBF6-A869-E3AD-F119-4D3B64C904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1" y="1152475"/>
                <a:ext cx="3999900" cy="2568187"/>
              </a:xfrm>
              <a:blipFill>
                <a:blip r:embed="rId3"/>
                <a:stretch>
                  <a:fillRect r="-126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Текст 3">
                <a:extLst>
                  <a:ext uri="{FF2B5EF4-FFF2-40B4-BE49-F238E27FC236}">
                    <a16:creationId xmlns:a16="http://schemas.microsoft.com/office/drawing/2014/main" id="{EE05EC70-C019-CFC0-6FE6-1889B3583CCB}"/>
                  </a:ext>
                </a:extLst>
              </p:cNvPr>
              <p:cNvSpPr>
                <a:spLocks noGrp="1"/>
              </p:cNvSpPr>
              <p:nvPr>
                <p:ph type="body" idx="2"/>
              </p:nvPr>
            </p:nvSpPr>
            <p:spPr>
              <a:xfrm>
                <a:off x="4832400" y="1152475"/>
                <a:ext cx="3999900" cy="2568187"/>
              </a:xfrm>
            </p:spPr>
            <p:txBody>
              <a:bodyPr>
                <a:normAutofit/>
              </a:bodyPr>
              <a:lstStyle/>
              <a:p>
                <a:pPr marL="139700" indent="0">
                  <a:buNone/>
                </a:pPr>
                <a:r>
                  <a:rPr lang="ru-RU" sz="2200" dirty="0"/>
                  <a:t>Отталкивание: </a:t>
                </a:r>
              </a:p>
              <a:p>
                <a:pPr marL="139700" indent="0">
                  <a:buNone/>
                </a:pPr>
                <a:endParaRPr lang="ru-RU" sz="2200" dirty="0"/>
              </a:p>
              <a:p>
                <a:pPr marL="139700" indent="0">
                  <a:buNone/>
                </a:pPr>
                <a:r>
                  <a:rPr lang="ru-RU" sz="1600" dirty="0"/>
                  <a:t>Статистикой отталкивания выберем число путей длины 3</a:t>
                </a:r>
                <a:r>
                  <a:rPr lang="en-US" sz="16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1600" dirty="0"/>
                  <a:t>)</a:t>
                </a:r>
                <a:r>
                  <a:rPr lang="ru-RU" sz="1600" dirty="0"/>
                  <a:t>.</a:t>
                </a:r>
              </a:p>
              <a:p>
                <a:pPr marL="139700" indent="0">
                  <a:buNone/>
                </a:pPr>
                <a:endParaRPr lang="ru-RU" sz="1600" dirty="0"/>
              </a:p>
              <a:p>
                <a:pPr marL="139700" indent="0">
                  <a:buNone/>
                </a:pPr>
                <a:endParaRPr lang="ru-RU" sz="1600" dirty="0"/>
              </a:p>
              <a:p>
                <a:pPr marL="139700" indent="0">
                  <a:buNone/>
                </a:pPr>
                <a:r>
                  <a:rPr lang="ru-RU" sz="1600" dirty="0"/>
                  <a:t>Диаметр статистики – 3.</a:t>
                </a:r>
              </a:p>
            </p:txBody>
          </p:sp>
        </mc:Choice>
        <mc:Fallback xmlns="">
          <p:sp>
            <p:nvSpPr>
              <p:cNvPr id="4" name="Текст 3">
                <a:extLst>
                  <a:ext uri="{FF2B5EF4-FFF2-40B4-BE49-F238E27FC236}">
                    <a16:creationId xmlns:a16="http://schemas.microsoft.com/office/drawing/2014/main" id="{EE05EC70-C019-CFC0-6FE6-1889B3583C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2"/>
              </p:nvPr>
            </p:nvSpPr>
            <p:spPr>
              <a:xfrm>
                <a:off x="4832400" y="1152475"/>
                <a:ext cx="3999900" cy="2568187"/>
              </a:xfrm>
              <a:blipFill>
                <a:blip r:embed="rId4"/>
                <a:stretch>
                  <a:fillRect r="-9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Треугольник 4">
            <a:extLst>
              <a:ext uri="{FF2B5EF4-FFF2-40B4-BE49-F238E27FC236}">
                <a16:creationId xmlns:a16="http://schemas.microsoft.com/office/drawing/2014/main" id="{2B49AC03-AF57-0759-5785-A57C36ADD0A9}"/>
              </a:ext>
            </a:extLst>
          </p:cNvPr>
          <p:cNvSpPr/>
          <p:nvPr/>
        </p:nvSpPr>
        <p:spPr>
          <a:xfrm>
            <a:off x="2446634" y="1329222"/>
            <a:ext cx="267037" cy="224419"/>
          </a:xfrm>
          <a:prstGeom prst="triangle">
            <a:avLst/>
          </a:prstGeom>
          <a:noFill/>
          <a:ln w="25400">
            <a:solidFill>
              <a:srgbClr val="3333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BE90269-E283-0839-E787-11AE153DAB3C}"/>
              </a:ext>
            </a:extLst>
          </p:cNvPr>
          <p:cNvGrpSpPr/>
          <p:nvPr/>
        </p:nvGrpSpPr>
        <p:grpSpPr>
          <a:xfrm>
            <a:off x="7208918" y="1339725"/>
            <a:ext cx="593012" cy="213916"/>
            <a:chOff x="4781111" y="3193298"/>
            <a:chExt cx="593012" cy="213916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C434B591-9346-E7B0-18E9-CFA37A4BB5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1111" y="3343559"/>
              <a:ext cx="204952" cy="63655"/>
            </a:xfrm>
            <a:prstGeom prst="line">
              <a:avLst/>
            </a:prstGeom>
            <a:ln w="25400">
              <a:solidFill>
                <a:srgbClr val="33333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F105CE48-E7A6-F9D8-5B18-99FBA69700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6063" y="3193298"/>
              <a:ext cx="134007" cy="150261"/>
            </a:xfrm>
            <a:prstGeom prst="line">
              <a:avLst/>
            </a:prstGeom>
            <a:ln w="25400"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202E0D7B-4B01-EC87-56D2-DCCD2EBD847A}"/>
                </a:ext>
              </a:extLst>
            </p:cNvPr>
            <p:cNvCxnSpPr>
              <a:cxnSpLocks/>
            </p:cNvCxnSpPr>
            <p:nvPr/>
          </p:nvCxnSpPr>
          <p:spPr>
            <a:xfrm>
              <a:off x="5120070" y="3201181"/>
              <a:ext cx="254053" cy="190928"/>
            </a:xfrm>
            <a:prstGeom prst="line">
              <a:avLst/>
            </a:prstGeom>
            <a:ln w="25400"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1CE266-2963-D927-A20A-DAC6B6AC78A8}"/>
                  </a:ext>
                </a:extLst>
              </p:cNvPr>
              <p:cNvSpPr txBox="1"/>
              <p:nvPr/>
            </p:nvSpPr>
            <p:spPr>
              <a:xfrm>
                <a:off x="311700" y="4058173"/>
                <a:ext cx="8520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dirty="0">
                    <a:solidFill>
                      <a:srgbClr val="333333"/>
                    </a:solidFill>
                    <a:latin typeface="Inter"/>
                    <a:ea typeface="Inter"/>
                    <a:cs typeface="Inter"/>
                    <a:sym typeface="Inter"/>
                  </a:rPr>
                  <a:t>Наша минимальная модель: </a:t>
                </a:r>
                <a:r>
                  <a:rPr lang="en-US" sz="1600" b="1" dirty="0">
                    <a:solidFill>
                      <a:srgbClr val="333333"/>
                    </a:solidFill>
                    <a:latin typeface="Inter"/>
                    <a:ea typeface="Inter"/>
                    <a:cs typeface="Inter"/>
                    <a:sym typeface="Inter"/>
                  </a:rPr>
                  <a:t>ERGM </a:t>
                </a:r>
                <a:r>
                  <a:rPr lang="ru-RU" sz="1600" b="1" dirty="0">
                    <a:solidFill>
                      <a:srgbClr val="333333"/>
                    </a:solidFill>
                    <a:latin typeface="Inter"/>
                    <a:ea typeface="Inter"/>
                    <a:cs typeface="Inter"/>
                    <a:sym typeface="Inter"/>
                  </a:rPr>
                  <a:t>со статистиками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Inter"/>
                            <a:cs typeface="Inter"/>
                            <a:sym typeface="Inter"/>
                          </a:rPr>
                        </m:ctrlPr>
                      </m:sSubPr>
                      <m:e>
                        <m:r>
                          <a:rPr lang="en-US" sz="1600" b="1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Inter"/>
                            <a:cs typeface="Inter"/>
                            <a:sym typeface="Inter"/>
                          </a:rPr>
                          <m:t>𝑲</m:t>
                        </m:r>
                      </m:e>
                      <m:sub>
                        <m:r>
                          <a:rPr lang="en-US" sz="1600" b="1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Inter"/>
                            <a:cs typeface="Inter"/>
                            <a:sym typeface="Inter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US" sz="1600" b="1" dirty="0">
                    <a:solidFill>
                      <a:srgbClr val="333333"/>
                    </a:solidFill>
                    <a:latin typeface="Inter"/>
                    <a:ea typeface="Inter"/>
                    <a:cs typeface="Inter"/>
                    <a:sym typeface="Inter"/>
                  </a:rPr>
                  <a:t> </a:t>
                </a:r>
                <a:r>
                  <a:rPr lang="ru-RU" sz="1600" b="1" dirty="0">
                    <a:solidFill>
                      <a:srgbClr val="333333"/>
                    </a:solidFill>
                    <a:latin typeface="Inter"/>
                    <a:ea typeface="Inter"/>
                    <a:cs typeface="Inter"/>
                    <a:sym typeface="Inter"/>
                  </a:rPr>
                  <a:t>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Inter"/>
                            <a:cs typeface="Inter"/>
                            <a:sym typeface="Inter"/>
                          </a:rPr>
                        </m:ctrlPr>
                      </m:sSubPr>
                      <m:e>
                        <m:r>
                          <a:rPr lang="en-US" sz="1600" b="1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Inter"/>
                            <a:cs typeface="Inter"/>
                            <a:sym typeface="Inter"/>
                          </a:rPr>
                          <m:t>𝑷</m:t>
                        </m:r>
                      </m:e>
                      <m:sub>
                        <m:r>
                          <a:rPr lang="en-US" sz="1600" b="1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Inter"/>
                            <a:cs typeface="Inter"/>
                            <a:sym typeface="Inter"/>
                          </a:rPr>
                          <m:t>𝟒</m:t>
                        </m:r>
                      </m:sub>
                    </m:sSub>
                  </m:oMath>
                </a14:m>
                <a:endParaRPr lang="ru-RU" sz="1600" b="1" dirty="0">
                  <a:solidFill>
                    <a:srgbClr val="333333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1CE266-2963-D927-A20A-DAC6B6AC7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00" y="4058173"/>
                <a:ext cx="8520600" cy="338554"/>
              </a:xfrm>
              <a:prstGeom prst="rect">
                <a:avLst/>
              </a:prstGeom>
              <a:blipFill>
                <a:blip r:embed="rId5"/>
                <a:stretch>
                  <a:fillRect t="-3571" b="-178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ERGM </a:t>
            </a:r>
            <a:r>
              <a:rPr lang="ru-RU" dirty="0"/>
              <a:t>и статистическая физика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Текст 1">
                <a:extLst>
                  <a:ext uri="{FF2B5EF4-FFF2-40B4-BE49-F238E27FC236}">
                    <a16:creationId xmlns:a16="http://schemas.microsoft.com/office/drawing/2014/main" id="{2D91CE13-BA76-F0C4-28BC-4BE9C8A6A90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152475"/>
                <a:ext cx="3999900" cy="1419275"/>
              </a:xfrm>
            </p:spPr>
            <p:txBody>
              <a:bodyPr>
                <a:normAutofit/>
              </a:bodyPr>
              <a:lstStyle/>
              <a:p>
                <a:pPr marL="139700" indent="0" algn="ctr">
                  <a:buNone/>
                </a:pPr>
                <a:r>
                  <a:rPr lang="ru-RU" sz="2200" u="sng" dirty="0"/>
                  <a:t>Теория случайных графов</a:t>
                </a:r>
              </a:p>
              <a:p>
                <a:pPr marL="13970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139700" indent="0" algn="ctr">
                  <a:buNone/>
                </a:pPr>
                <a:endParaRPr lang="ru-RU" sz="2200" u="sng" dirty="0"/>
              </a:p>
            </p:txBody>
          </p:sp>
        </mc:Choice>
        <mc:Fallback xmlns="">
          <p:sp>
            <p:nvSpPr>
              <p:cNvPr id="2" name="Текст 1">
                <a:extLst>
                  <a:ext uri="{FF2B5EF4-FFF2-40B4-BE49-F238E27FC236}">
                    <a16:creationId xmlns:a16="http://schemas.microsoft.com/office/drawing/2014/main" id="{2D91CE13-BA76-F0C4-28BC-4BE9C8A6A9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152475"/>
                <a:ext cx="3999900" cy="1419275"/>
              </a:xfrm>
              <a:blipFill>
                <a:blip r:embed="rId3"/>
                <a:stretch>
                  <a:fillRect t="-11504" r="-1266" b="-575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>
                <a:extLst>
                  <a:ext uri="{FF2B5EF4-FFF2-40B4-BE49-F238E27FC236}">
                    <a16:creationId xmlns:a16="http://schemas.microsoft.com/office/drawing/2014/main" id="{04667BB5-38E6-AAA7-34A3-A28D6B015E34}"/>
                  </a:ext>
                </a:extLst>
              </p:cNvPr>
              <p:cNvSpPr>
                <a:spLocks noGrp="1"/>
              </p:cNvSpPr>
              <p:nvPr>
                <p:ph type="body" idx="2"/>
              </p:nvPr>
            </p:nvSpPr>
            <p:spPr>
              <a:xfrm>
                <a:off x="4832400" y="1152475"/>
                <a:ext cx="3999900" cy="1419275"/>
              </a:xfrm>
            </p:spPr>
            <p:txBody>
              <a:bodyPr>
                <a:normAutofit/>
              </a:bodyPr>
              <a:lstStyle/>
              <a:p>
                <a:pPr marL="139700" indent="0" algn="ctr">
                  <a:buNone/>
                </a:pPr>
                <a:r>
                  <a:rPr lang="ru-RU" sz="2200" u="sng" dirty="0"/>
                  <a:t>Статистическая физика</a:t>
                </a:r>
              </a:p>
              <a:p>
                <a:pPr marL="13970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состояние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139700" indent="0" algn="ctr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139700" indent="0" algn="ctr">
                  <a:buNone/>
                </a:pPr>
                <a:endParaRPr lang="ru-RU" sz="2200" u="sng" dirty="0"/>
              </a:p>
            </p:txBody>
          </p:sp>
        </mc:Choice>
        <mc:Fallback xmlns="">
          <p:sp>
            <p:nvSpPr>
              <p:cNvPr id="3" name="Текст 2">
                <a:extLst>
                  <a:ext uri="{FF2B5EF4-FFF2-40B4-BE49-F238E27FC236}">
                    <a16:creationId xmlns:a16="http://schemas.microsoft.com/office/drawing/2014/main" id="{04667BB5-38E6-AAA7-34A3-A28D6B015E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2"/>
              </p:nvPr>
            </p:nvSpPr>
            <p:spPr>
              <a:xfrm>
                <a:off x="4832400" y="1152475"/>
                <a:ext cx="3999900" cy="1419275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C2664D-05DF-73CB-E1E8-74A3F2BC503C}"/>
                  </a:ext>
                </a:extLst>
              </p:cNvPr>
              <p:cNvSpPr txBox="1"/>
              <p:nvPr/>
            </p:nvSpPr>
            <p:spPr>
              <a:xfrm>
                <a:off x="2311650" y="2571750"/>
                <a:ext cx="4516821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200" u="sng" dirty="0">
                    <a:solidFill>
                      <a:srgbClr val="333333"/>
                    </a:solidFill>
                    <a:latin typeface="Inter"/>
                    <a:ea typeface="Inter"/>
                    <a:sym typeface="Inter"/>
                  </a:rPr>
                  <a:t>Аналогия</a:t>
                </a:r>
              </a:p>
              <a:p>
                <a:pPr algn="ctr"/>
                <a:endParaRPr lang="en-US" sz="1600" dirty="0">
                  <a:solidFill>
                    <a:srgbClr val="333333"/>
                  </a:solidFill>
                  <a:latin typeface="Inter"/>
                  <a:ea typeface="Inter"/>
                  <a:sym typeface="Inter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sym typeface="Inter"/>
                      </a:rPr>
                      <m:t>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sym typeface="Inter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sym typeface="Inter"/>
                          </a:rPr>
                          <m:t>𝐺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  <a:sym typeface="Inter"/>
                      </a:rPr>
                      <m:t>↔</m:t>
                    </m:r>
                    <m:r>
                      <a:rPr lang="en-US" i="1" dirty="0">
                        <a:latin typeface="Cambria Math" panose="02040503050406030204" pitchFamily="18" charset="0"/>
                        <a:sym typeface="Inter"/>
                      </a:rPr>
                      <m:t>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sym typeface="Inter"/>
                          </a:rPr>
                        </m:ctrlPr>
                      </m:dPr>
                      <m:e>
                        <m:r>
                          <a:rPr lang="ru-RU" i="1" dirty="0">
                            <a:latin typeface="Cambria Math" panose="02040503050406030204" pitchFamily="18" charset="0"/>
                            <a:sym typeface="Inter"/>
                          </a:rPr>
                          <m:t>состояние</m:t>
                        </m:r>
                      </m:e>
                    </m:d>
                  </m:oMath>
                </a14:m>
                <a:endParaRPr lang="ru-RU" i="1" dirty="0">
                  <a:latin typeface="Cambria Math" panose="02040503050406030204" pitchFamily="18" charset="0"/>
                  <a:sym typeface="Inter"/>
                </a:endParaRPr>
              </a:p>
              <a:p>
                <a:pPr algn="ctr"/>
                <a:endParaRPr lang="ru-RU" sz="1600" i="1" dirty="0">
                  <a:solidFill>
                    <a:srgbClr val="333333"/>
                  </a:solidFill>
                  <a:latin typeface="Cambria Math" panose="02040503050406030204" pitchFamily="18" charset="0"/>
                  <a:ea typeface="Inter"/>
                  <a:sym typeface="Inter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1600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1600" i="1" dirty="0" err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 err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600" i="1" dirty="0" err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16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nary>
                    <m:r>
                      <a:rPr lang="en-US" sz="1600" i="1" dirty="0">
                        <a:latin typeface="Cambria Math" panose="02040503050406030204" pitchFamily="18" charset="0"/>
                      </a:rPr>
                      <m:t>↔</m:t>
                    </m:r>
                    <m:r>
                      <a:rPr lang="ru-RU" sz="1600" b="0" i="1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0" i="1" dirty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endParaRPr lang="en-US" sz="16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C2664D-05DF-73CB-E1E8-74A3F2BC5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1650" y="2571750"/>
                <a:ext cx="4516821" cy="1384995"/>
              </a:xfrm>
              <a:prstGeom prst="rect">
                <a:avLst/>
              </a:prstGeom>
              <a:blipFill>
                <a:blip r:embed="rId5"/>
                <a:stretch>
                  <a:fillRect t="-2727" b="-4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8B4DF72-D1B3-44B3-BD7F-592118AD2FBB}"/>
                  </a:ext>
                </a:extLst>
              </p:cNvPr>
              <p:cNvSpPr txBox="1"/>
              <p:nvPr/>
            </p:nvSpPr>
            <p:spPr>
              <a:xfrm>
                <a:off x="311700" y="4175255"/>
                <a:ext cx="8520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>
                    <a:solidFill>
                      <a:srgbClr val="0D9488"/>
                    </a:solidFill>
                    <a:latin typeface="Inter"/>
                    <a:ea typeface="Inter"/>
                  </a:rPr>
                  <a:t>Вероятный граф – граф с низкой энергией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D9488"/>
                        </a:solidFill>
                        <a:latin typeface="Cambria Math" panose="02040503050406030204" pitchFamily="18" charset="0"/>
                        <a:ea typeface="Inter"/>
                      </a:rPr>
                      <m:t>𝐻</m:t>
                    </m:r>
                    <m:r>
                      <a:rPr lang="en-US" sz="1600" i="1" dirty="0" smtClean="0">
                        <a:solidFill>
                          <a:srgbClr val="0D9488"/>
                        </a:solidFill>
                        <a:latin typeface="Cambria Math" panose="02040503050406030204" pitchFamily="18" charset="0"/>
                        <a:ea typeface="Inter"/>
                      </a:rPr>
                      <m:t>(</m:t>
                    </m:r>
                    <m:r>
                      <a:rPr lang="en-US" sz="1600" i="1" dirty="0" smtClean="0">
                        <a:solidFill>
                          <a:srgbClr val="0D9488"/>
                        </a:solidFill>
                        <a:latin typeface="Cambria Math" panose="02040503050406030204" pitchFamily="18" charset="0"/>
                        <a:ea typeface="Inter"/>
                      </a:rPr>
                      <m:t>𝐺</m:t>
                    </m:r>
                    <m:r>
                      <a:rPr lang="en-US" sz="1600" i="1" dirty="0" smtClean="0">
                        <a:solidFill>
                          <a:srgbClr val="0D9488"/>
                        </a:solidFill>
                        <a:latin typeface="Cambria Math" panose="02040503050406030204" pitchFamily="18" charset="0"/>
                        <a:ea typeface="Inter"/>
                      </a:rPr>
                      <m:t>)</m:t>
                    </m:r>
                  </m:oMath>
                </a14:m>
                <a:r>
                  <a:rPr lang="ru-RU" sz="1600" dirty="0">
                    <a:solidFill>
                      <a:srgbClr val="0D9488"/>
                    </a:solidFill>
                    <a:latin typeface="Inter"/>
                    <a:ea typeface="Inter"/>
                  </a:rPr>
                  <a:t>.</a:t>
                </a:r>
                <a:endParaRPr lang="ru-RU" sz="1600" dirty="0">
                  <a:solidFill>
                    <a:srgbClr val="0D9488"/>
                  </a:solidFill>
                  <a:latin typeface="Inter"/>
                  <a:ea typeface="Inter"/>
                  <a:sym typeface="Inter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8B4DF72-D1B3-44B3-BD7F-592118AD2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00" y="4175255"/>
                <a:ext cx="8520600" cy="338554"/>
              </a:xfrm>
              <a:prstGeom prst="rect">
                <a:avLst/>
              </a:prstGeom>
              <a:blipFill>
                <a:blip r:embed="rId6"/>
                <a:stretch>
                  <a:fillRect t="-3571" b="-178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11434</TotalTime>
  <Words>965</Words>
  <Application>Microsoft Macintosh PowerPoint</Application>
  <PresentationFormat>Экран (16:9)</PresentationFormat>
  <Paragraphs>145</Paragraphs>
  <Slides>17</Slides>
  <Notes>17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Inter</vt:lpstr>
      <vt:lpstr>Cambria Math</vt:lpstr>
      <vt:lpstr>Simple Light</vt:lpstr>
      <vt:lpstr>Баланс сил как механизм формирования сообществ в случайных графах</vt:lpstr>
      <vt:lpstr>Мир как граф</vt:lpstr>
      <vt:lpstr>Моделирование случайности</vt:lpstr>
      <vt:lpstr>Модель Эрдёша-Реньи</vt:lpstr>
      <vt:lpstr>Более мощный инструмент: ERGM</vt:lpstr>
      <vt:lpstr>Скрытая опасность простых ERGM</vt:lpstr>
      <vt:lpstr>Баланс сил</vt:lpstr>
      <vt:lpstr>Простейшая сбалансированная модель</vt:lpstr>
      <vt:lpstr>ERGM и статистическая физика</vt:lpstr>
      <vt:lpstr>Гамильтониан выбранной модели</vt:lpstr>
      <vt:lpstr>Механизм притяжения</vt:lpstr>
      <vt:lpstr>Механизм отталкивания</vt:lpstr>
      <vt:lpstr>Теорема о фазовом переходе</vt:lpstr>
      <vt:lpstr>Теорема о фазовом переходе</vt:lpstr>
      <vt:lpstr>Схема фазовой диаграммы</vt:lpstr>
      <vt:lpstr>Численное подтверждение</vt:lpstr>
      <vt:lpstr>Заключение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Ivan Kobziev</cp:lastModifiedBy>
  <cp:revision>86</cp:revision>
  <dcterms:modified xsi:type="dcterms:W3CDTF">2025-11-17T11:21:16Z</dcterms:modified>
</cp:coreProperties>
</file>